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963" r:id="rId2"/>
    <p:sldId id="2948" r:id="rId3"/>
    <p:sldId id="2978" r:id="rId4"/>
    <p:sldId id="2706" r:id="rId5"/>
    <p:sldId id="2979" r:id="rId6"/>
    <p:sldId id="2980" r:id="rId7"/>
    <p:sldId id="2966" r:id="rId8"/>
    <p:sldId id="2884" r:id="rId9"/>
    <p:sldId id="2981" r:id="rId10"/>
    <p:sldId id="2967" r:id="rId11"/>
    <p:sldId id="2982" r:id="rId12"/>
    <p:sldId id="2968" r:id="rId13"/>
    <p:sldId id="2983" r:id="rId14"/>
    <p:sldId id="2984" r:id="rId15"/>
    <p:sldId id="2985" r:id="rId16"/>
    <p:sldId id="2986" r:id="rId17"/>
    <p:sldId id="2988" r:id="rId18"/>
    <p:sldId id="2989" r:id="rId19"/>
    <p:sldId id="2991" r:id="rId20"/>
    <p:sldId id="2992" r:id="rId21"/>
    <p:sldId id="3001" r:id="rId22"/>
    <p:sldId id="2994" r:id="rId23"/>
    <p:sldId id="2995" r:id="rId24"/>
    <p:sldId id="3000" r:id="rId25"/>
    <p:sldId id="2997" r:id="rId26"/>
    <p:sldId id="2969" r:id="rId27"/>
    <p:sldId id="2972" r:id="rId28"/>
    <p:sldId id="3002" r:id="rId29"/>
    <p:sldId id="3003" r:id="rId30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8" orient="horz" pos="4344" userDrawn="1">
          <p15:clr>
            <a:srgbClr val="A4A3A4"/>
          </p15:clr>
        </p15:guide>
        <p15:guide id="58" pos="76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99"/>
    <a:srgbClr val="AA8A78"/>
    <a:srgbClr val="F2F2F2"/>
    <a:srgbClr val="5B6067"/>
    <a:srgbClr val="FFFFFF"/>
    <a:srgbClr val="868686"/>
    <a:srgbClr val="0E0E0E"/>
    <a:srgbClr val="C2BFB6"/>
    <a:srgbClr val="027101"/>
    <a:srgbClr val="7F66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45" autoAdjust="0"/>
    <p:restoredTop sz="95796" autoAdjust="0"/>
  </p:normalViewPr>
  <p:slideViewPr>
    <p:cSldViewPr snapToGrid="0" snapToObjects="1">
      <p:cViewPr varScale="1">
        <p:scale>
          <a:sx n="47" d="100"/>
          <a:sy n="47" d="100"/>
        </p:scale>
        <p:origin x="58" y="154"/>
      </p:cViewPr>
      <p:guideLst>
        <p:guide orient="horz" pos="4344"/>
        <p:guide pos="7678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106" d="100"/>
          <a:sy n="106" d="100"/>
        </p:scale>
        <p:origin x="323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7D310-0C4F-4B4C-B025-B4A6F8DB9521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B1BD57-0140-5543-8501-12A1D3451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5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12/11/2017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5206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6395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69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580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5037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5177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314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5764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279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169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931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554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0506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8639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4963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470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024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228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6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2197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453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262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57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287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525425" y="4090497"/>
            <a:ext cx="6070498" cy="512298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290373" y="4090497"/>
            <a:ext cx="6070499" cy="512298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055324" y="4090497"/>
            <a:ext cx="6070498" cy="51229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083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703190" y="4031881"/>
            <a:ext cx="7001188" cy="512298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704378" y="4031881"/>
            <a:ext cx="7001187" cy="512298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5705565" y="4031881"/>
            <a:ext cx="7001188" cy="512298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660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7342908"/>
            <a:ext cx="8125882" cy="637309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6251768" y="7342908"/>
            <a:ext cx="8125882" cy="637309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80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88824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959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26445" y="3890508"/>
            <a:ext cx="2272678" cy="22726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9027879" y="3890508"/>
            <a:ext cx="2272678" cy="22726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929312" y="3890508"/>
            <a:ext cx="2272678" cy="22726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18260331" y="3890508"/>
            <a:ext cx="2272678" cy="22726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4126445" y="8469341"/>
            <a:ext cx="2272678" cy="22726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31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9027879" y="8469341"/>
            <a:ext cx="2272678" cy="22726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3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13929312" y="8469341"/>
            <a:ext cx="2272678" cy="22726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8260331" y="8469341"/>
            <a:ext cx="2272678" cy="22726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00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608820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6100620" y="0"/>
            <a:ext cx="608820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2181376" y="0"/>
            <a:ext cx="608820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8281996" y="0"/>
            <a:ext cx="608820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68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795467" y="8428606"/>
            <a:ext cx="5408124" cy="42205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059021" y="4208012"/>
            <a:ext cx="9519561" cy="844118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7203589" y="4208012"/>
            <a:ext cx="5408125" cy="42205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528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111023" y="9421730"/>
            <a:ext cx="1929384" cy="192938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1355470" y="9446722"/>
            <a:ext cx="1929384" cy="192938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8446906" y="9421730"/>
            <a:ext cx="1929384" cy="192938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1209703" y="4407444"/>
            <a:ext cx="13167947" cy="6521824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1187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122022" y="0"/>
            <a:ext cx="8145300" cy="13716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061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651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ster-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49" cy="850053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747638" y="5104844"/>
            <a:ext cx="3336329" cy="594976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0459853" y="5104844"/>
            <a:ext cx="3336329" cy="594976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7169810" y="5104844"/>
            <a:ext cx="3336329" cy="594976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725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3370" cy="686752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5572125"/>
            <a:ext cx="8412479" cy="81438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954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3370" cy="854039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23995" y="5813269"/>
            <a:ext cx="5967616" cy="790273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193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3370" cy="854039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7487723" y="6858126"/>
            <a:ext cx="2666386" cy="346058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0806976" y="6858126"/>
            <a:ext cx="2666386" cy="346058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3940379" y="6858126"/>
            <a:ext cx="2666386" cy="346058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368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7956667" y="4958807"/>
            <a:ext cx="8357714" cy="622834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810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1975334"/>
            <a:ext cx="11723065" cy="972320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9220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368334" y="5300456"/>
            <a:ext cx="7607690" cy="473161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33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 hasCustomPrompt="1"/>
          </p:nvPr>
        </p:nvSpPr>
        <p:spPr>
          <a:xfrm>
            <a:off x="4761786" y="1948821"/>
            <a:ext cx="3805081" cy="380508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2400"/>
            </a:lvl1pPr>
          </a:lstStyle>
          <a:p>
            <a:r>
              <a:rPr lang="en-US" dirty="0"/>
              <a:t>Drag Here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16404348" y="1948821"/>
            <a:ext cx="3805081" cy="380508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2400"/>
            </a:lvl1pPr>
          </a:lstStyle>
          <a:p>
            <a:r>
              <a:rPr lang="en-US" dirty="0"/>
              <a:t>Drag Here</a:t>
            </a:r>
          </a:p>
        </p:txBody>
      </p:sp>
    </p:spTree>
    <p:extLst>
      <p:ext uri="{BB962C8B-B14F-4D97-AF65-F5344CB8AC3E}">
        <p14:creationId xmlns:p14="http://schemas.microsoft.com/office/powerpoint/2010/main" val="368992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188824" y="0"/>
            <a:ext cx="12188825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188825" y="0"/>
            <a:ext cx="12188825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271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188825" y="6858000"/>
            <a:ext cx="12188825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6858000"/>
            <a:ext cx="12188825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37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6858000"/>
            <a:ext cx="12188825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673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188825" y="6858000"/>
            <a:ext cx="12188825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188825" y="0"/>
            <a:ext cx="12188825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400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8940802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17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115989" y="0"/>
            <a:ext cx="6020412" cy="417622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1" y="4281977"/>
            <a:ext cx="6020411" cy="417622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8352602" y="0"/>
            <a:ext cx="6025048" cy="417622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231978" y="4318161"/>
            <a:ext cx="6020412" cy="41400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084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 userDrawn="1"/>
        </p:nvSpPr>
        <p:spPr>
          <a:xfrm rot="16200000">
            <a:off x="22199868" y="666271"/>
            <a:ext cx="521207" cy="52391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2130252" y="668286"/>
            <a:ext cx="786038" cy="461628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1800" b="0" i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pPr algn="ctr"/>
              <a:t>‹#›</a:t>
            </a:fld>
            <a:r>
              <a:rPr lang="id-ID" sz="1800" b="0" i="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 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901" r:id="rId2"/>
    <p:sldLayoutId id="2147483959" r:id="rId3"/>
    <p:sldLayoutId id="2147484026" r:id="rId4"/>
    <p:sldLayoutId id="2147484027" r:id="rId5"/>
    <p:sldLayoutId id="2147484028" r:id="rId6"/>
    <p:sldLayoutId id="2147484029" r:id="rId7"/>
    <p:sldLayoutId id="2147484030" r:id="rId8"/>
    <p:sldLayoutId id="2147484031" r:id="rId9"/>
    <p:sldLayoutId id="2147484035" r:id="rId10"/>
    <p:sldLayoutId id="2147484036" r:id="rId11"/>
    <p:sldLayoutId id="2147484024" r:id="rId12"/>
    <p:sldLayoutId id="2147483963" r:id="rId13"/>
    <p:sldLayoutId id="2147483988" r:id="rId14"/>
    <p:sldLayoutId id="2147483975" r:id="rId15"/>
    <p:sldLayoutId id="2147483982" r:id="rId16"/>
    <p:sldLayoutId id="2147483989" r:id="rId17"/>
    <p:sldLayoutId id="2147484014" r:id="rId18"/>
    <p:sldLayoutId id="2147484015" r:id="rId19"/>
    <p:sldLayoutId id="2147484016" r:id="rId20"/>
    <p:sldLayoutId id="2147484017" r:id="rId21"/>
    <p:sldLayoutId id="2147484018" r:id="rId22"/>
    <p:sldLayoutId id="2147484019" r:id="rId23"/>
    <p:sldLayoutId id="2147484020" r:id="rId24"/>
    <p:sldLayoutId id="2147484021" r:id="rId25"/>
    <p:sldLayoutId id="2147484022" r:id="rId26"/>
    <p:sldLayoutId id="2147484023" r:id="rId27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0" indent="0" algn="l" defTabSz="1828434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217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434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651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868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3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3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3.sv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223" b="7223"/>
          <a:stretch>
            <a:fillRect/>
          </a:stretch>
        </p:blipFill>
        <p:spPr/>
      </p:pic>
      <p:sp>
        <p:nvSpPr>
          <p:cNvPr id="3" name="Rectangle 2"/>
          <p:cNvSpPr/>
          <p:nvPr/>
        </p:nvSpPr>
        <p:spPr>
          <a:xfrm>
            <a:off x="-6" y="0"/>
            <a:ext cx="24377650" cy="13716000"/>
          </a:xfrm>
          <a:prstGeom prst="rect">
            <a:avLst/>
          </a:prstGeom>
          <a:solidFill>
            <a:srgbClr val="FFFFFF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56D2AE-714A-44AB-AF08-F60A2EA26D82}"/>
              </a:ext>
            </a:extLst>
          </p:cNvPr>
          <p:cNvSpPr txBox="1"/>
          <p:nvPr/>
        </p:nvSpPr>
        <p:spPr>
          <a:xfrm>
            <a:off x="1" y="4966599"/>
            <a:ext cx="243776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solidFill>
                  <a:schemeClr val="tx2"/>
                </a:solidFill>
                <a:latin typeface="Montserrat SemiBold" panose="00000700000000000000" pitchFamily="50" charset="0"/>
              </a:rPr>
              <a:t>Global Terrorism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1E3B88-43A7-485D-82C9-394DA429F1EE}"/>
              </a:ext>
            </a:extLst>
          </p:cNvPr>
          <p:cNvSpPr txBox="1"/>
          <p:nvPr/>
        </p:nvSpPr>
        <p:spPr>
          <a:xfrm>
            <a:off x="7" y="11165650"/>
            <a:ext cx="243776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1"/>
                </a:solidFill>
                <a:latin typeface="Montserrat Light" panose="00000400000000000000" pitchFamily="50" charset="0"/>
              </a:rPr>
              <a:t>Team 2-08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E57DA6-A9BE-4D8C-9A7C-D3D6E46B6269}"/>
              </a:ext>
            </a:extLst>
          </p:cNvPr>
          <p:cNvSpPr txBox="1"/>
          <p:nvPr/>
        </p:nvSpPr>
        <p:spPr>
          <a:xfrm>
            <a:off x="6" y="7182590"/>
            <a:ext cx="24377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1"/>
                </a:solidFill>
                <a:latin typeface="Montserrat Light" panose="00000400000000000000" pitchFamily="50" charset="0"/>
              </a:rPr>
              <a:t>A model to predict the group associated with an act of terror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31431D-0D60-4B24-9F80-C847B4DB7440}"/>
              </a:ext>
            </a:extLst>
          </p:cNvPr>
          <p:cNvSpPr txBox="1"/>
          <p:nvPr/>
        </p:nvSpPr>
        <p:spPr>
          <a:xfrm>
            <a:off x="152406" y="12196702"/>
            <a:ext cx="243776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Montserrat Thin" panose="00000300000000000000" pitchFamily="50" charset="0"/>
              </a:rPr>
              <a:t>Jenna Andino      |     Caleb Connerty     |     Jessie Gong     |     Michael McKenna</a:t>
            </a:r>
          </a:p>
        </p:txBody>
      </p:sp>
    </p:spTree>
    <p:extLst>
      <p:ext uri="{BB962C8B-B14F-4D97-AF65-F5344CB8AC3E}">
        <p14:creationId xmlns:p14="http://schemas.microsoft.com/office/powerpoint/2010/main" val="828008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8867" y="0"/>
            <a:ext cx="24377650" cy="13716000"/>
          </a:xfrm>
          <a:prstGeom prst="rect">
            <a:avLst/>
          </a:prstGeom>
          <a:solidFill>
            <a:srgbClr val="0E0E0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178502" y="6257834"/>
            <a:ext cx="143096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spc="3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5178502" y="5881274"/>
            <a:ext cx="14020647" cy="2084080"/>
          </a:xfrm>
          <a:prstGeom prst="rect">
            <a:avLst/>
          </a:prstGeom>
          <a:noFill/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dirty="0">
              <a:latin typeface="Montserrat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F28549-91F8-4F1C-A8A0-DD3508623E93}"/>
              </a:ext>
            </a:extLst>
          </p:cNvPr>
          <p:cNvSpPr txBox="1"/>
          <p:nvPr/>
        </p:nvSpPr>
        <p:spPr>
          <a:xfrm>
            <a:off x="20515385" y="492369"/>
            <a:ext cx="3305907" cy="1312985"/>
          </a:xfrm>
          <a:prstGeom prst="rect">
            <a:avLst/>
          </a:prstGeom>
          <a:solidFill>
            <a:srgbClr val="86868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750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8739811" y="1390006"/>
            <a:ext cx="689804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Objectives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10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D2CB971-09CC-4FAE-BE3D-71D4720789CE}"/>
              </a:ext>
            </a:extLst>
          </p:cNvPr>
          <p:cNvGrpSpPr/>
          <p:nvPr/>
        </p:nvGrpSpPr>
        <p:grpSpPr>
          <a:xfrm>
            <a:off x="1463914" y="4072507"/>
            <a:ext cx="21449823" cy="4421026"/>
            <a:chOff x="1423544" y="4246724"/>
            <a:chExt cx="21449823" cy="442102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6C3197D-7701-4462-81AB-56728B3CBC1B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54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49AC482-4EE8-4111-93AC-CC7DFBD68BDA}"/>
                </a:ext>
              </a:extLst>
            </p:cNvPr>
            <p:cNvSpPr txBox="1"/>
            <p:nvPr/>
          </p:nvSpPr>
          <p:spPr>
            <a:xfrm>
              <a:off x="8795657" y="4610605"/>
              <a:ext cx="70198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54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2BD48B8-EA35-42E9-BD2C-92C40CA5FB5B}"/>
                </a:ext>
              </a:extLst>
            </p:cNvPr>
            <p:cNvSpPr txBox="1"/>
            <p:nvPr/>
          </p:nvSpPr>
          <p:spPr>
            <a:xfrm>
              <a:off x="15539358" y="4610605"/>
              <a:ext cx="72380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54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1C4B69B-5644-4D65-B8D2-C08734068747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442102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D27D8A8-7EBC-401F-92BD-93F2303170D8}"/>
                </a:ext>
              </a:extLst>
            </p:cNvPr>
            <p:cNvCxnSpPr>
              <a:cxnSpLocks/>
            </p:cNvCxnSpPr>
            <p:nvPr/>
          </p:nvCxnSpPr>
          <p:spPr>
            <a:xfrm>
              <a:off x="15815463" y="4246724"/>
              <a:ext cx="0" cy="442102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E2C7D95-DAD8-4F08-973D-6B29757283C4}"/>
                </a:ext>
              </a:extLst>
            </p:cNvPr>
            <p:cNvSpPr txBox="1"/>
            <p:nvPr/>
          </p:nvSpPr>
          <p:spPr>
            <a:xfrm>
              <a:off x="1423545" y="6813424"/>
              <a:ext cx="709601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2800" b="1" dirty="0">
                  <a:solidFill>
                    <a:schemeClr val="tx2"/>
                  </a:solidFill>
                  <a:latin typeface="Montserrat Light" panose="000004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To maximize the percentage of times the model will produce an overall correct result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A591186-CE37-41E3-AAD0-969AFC045427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5514321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76B9071-D90D-4795-A1B4-4634D5F87DEF}"/>
                </a:ext>
              </a:extLst>
            </p:cNvPr>
            <p:cNvSpPr txBox="1"/>
            <p:nvPr/>
          </p:nvSpPr>
          <p:spPr>
            <a:xfrm>
              <a:off x="1423544" y="5920619"/>
              <a:ext cx="737211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GOAL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DB1B71D-4D57-4E4C-BF6A-B78CA231C663}"/>
                </a:ext>
              </a:extLst>
            </p:cNvPr>
            <p:cNvSpPr txBox="1"/>
            <p:nvPr/>
          </p:nvSpPr>
          <p:spPr>
            <a:xfrm>
              <a:off x="8795658" y="6796424"/>
              <a:ext cx="701980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2800" b="1" dirty="0">
                  <a:solidFill>
                    <a:schemeClr val="tx2"/>
                  </a:solidFill>
                  <a:latin typeface="Montserrat Light" panose="000004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To minimize when the model says the Taliban / ISIL was responsible when they were not 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4E3A980-A34B-4A4D-99E8-9596801BF2DD}"/>
                </a:ext>
              </a:extLst>
            </p:cNvPr>
            <p:cNvSpPr txBox="1"/>
            <p:nvPr/>
          </p:nvSpPr>
          <p:spPr>
            <a:xfrm>
              <a:off x="8443353" y="5904843"/>
              <a:ext cx="737211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GOAL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F504103-5A9A-494D-AD4D-D920F5534B82}"/>
                </a:ext>
              </a:extLst>
            </p:cNvPr>
            <p:cNvSpPr txBox="1"/>
            <p:nvPr/>
          </p:nvSpPr>
          <p:spPr>
            <a:xfrm>
              <a:off x="16091568" y="6813965"/>
              <a:ext cx="648041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2800" b="1" dirty="0">
                  <a:solidFill>
                    <a:schemeClr val="tx2"/>
                  </a:solidFill>
                  <a:latin typeface="Montserrat Light" panose="000004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To minimize when the model says that the Taliban / ISIL was not responsible when they were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6AC412D-99E6-4389-805F-36329387B7B9}"/>
                </a:ext>
              </a:extLst>
            </p:cNvPr>
            <p:cNvSpPr txBox="1"/>
            <p:nvPr/>
          </p:nvSpPr>
          <p:spPr>
            <a:xfrm>
              <a:off x="15815463" y="5883471"/>
              <a:ext cx="705790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GOAL</a:t>
              </a:r>
            </a:p>
          </p:txBody>
        </p:sp>
      </p:grpSp>
      <p:sp>
        <p:nvSpPr>
          <p:cNvPr id="35" name="Oval 34">
            <a:extLst>
              <a:ext uri="{FF2B5EF4-FFF2-40B4-BE49-F238E27FC236}">
                <a16:creationId xmlns:a16="http://schemas.microsoft.com/office/drawing/2014/main" id="{4F0BB9DA-3448-4BD6-B3D9-FE75A1CFBCCD}"/>
              </a:ext>
            </a:extLst>
          </p:cNvPr>
          <p:cNvSpPr/>
          <p:nvPr/>
        </p:nvSpPr>
        <p:spPr>
          <a:xfrm>
            <a:off x="1463914" y="10021080"/>
            <a:ext cx="2205185" cy="2205759"/>
          </a:xfrm>
          <a:prstGeom prst="ellipse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F7BB86B-F85B-4674-AA14-02CCD932749B}"/>
              </a:ext>
            </a:extLst>
          </p:cNvPr>
          <p:cNvSpPr txBox="1"/>
          <p:nvPr/>
        </p:nvSpPr>
        <p:spPr>
          <a:xfrm>
            <a:off x="4089830" y="10328041"/>
            <a:ext cx="10353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ERROR PRIORITY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9CFE955-A4BC-4931-8C73-C2F1953CBE3A}"/>
              </a:ext>
            </a:extLst>
          </p:cNvPr>
          <p:cNvSpPr txBox="1"/>
          <p:nvPr/>
        </p:nvSpPr>
        <p:spPr>
          <a:xfrm>
            <a:off x="4080473" y="11001784"/>
            <a:ext cx="18539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Montserrat Light" panose="00000400000000000000" pitchFamily="50" charset="0"/>
                <a:sym typeface="Wingdings" panose="05000000000000000000" pitchFamily="2" charset="2"/>
              </a:rPr>
              <a:t>We developed our model to prioritize minimizing Type 2 Error </a:t>
            </a:r>
            <a:endParaRPr lang="en-US" dirty="0">
              <a:solidFill>
                <a:schemeClr val="tx2"/>
              </a:solidFill>
              <a:latin typeface="Montserrat Light" panose="00000400000000000000" pitchFamily="50" charset="0"/>
            </a:endParaRPr>
          </a:p>
        </p:txBody>
      </p:sp>
      <p:pic>
        <p:nvPicPr>
          <p:cNvPr id="4098" name="Picture 2" descr="Related image">
            <a:extLst>
              <a:ext uri="{FF2B5EF4-FFF2-40B4-BE49-F238E27FC236}">
                <a16:creationId xmlns:a16="http://schemas.microsoft.com/office/drawing/2014/main" id="{282DE2D2-4DCE-428E-9479-B931E5D24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4553" y="10176030"/>
            <a:ext cx="1803906" cy="1803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2721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5153894" y="1390006"/>
            <a:ext cx="1406987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Best Subset Selection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43829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11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F18B39D-B8A1-40AD-9B93-46B4216FDC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69" t="20451" r="5422" b="6555"/>
          <a:stretch/>
        </p:blipFill>
        <p:spPr>
          <a:xfrm>
            <a:off x="15665240" y="4740577"/>
            <a:ext cx="6399781" cy="36302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6D9985-BC6F-45E4-AF09-7F859E145721}"/>
              </a:ext>
            </a:extLst>
          </p:cNvPr>
          <p:cNvSpPr txBox="1"/>
          <p:nvPr/>
        </p:nvSpPr>
        <p:spPr>
          <a:xfrm>
            <a:off x="1927226" y="2734560"/>
            <a:ext cx="20523199" cy="661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Regular | Exhaustive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EB6F69-CE19-4673-9C45-4C9AD61BB4D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88" t="19138" r="7059" b="9586"/>
          <a:stretch/>
        </p:blipFill>
        <p:spPr>
          <a:xfrm>
            <a:off x="15645246" y="9286730"/>
            <a:ext cx="6399781" cy="357509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6673055-BCE3-4233-A2AD-54E14AD58D4A}"/>
              </a:ext>
            </a:extLst>
          </p:cNvPr>
          <p:cNvSpPr txBox="1"/>
          <p:nvPr/>
        </p:nvSpPr>
        <p:spPr>
          <a:xfrm>
            <a:off x="15645247" y="4117847"/>
            <a:ext cx="6399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VALIDATION SET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BD48C9-7E19-409E-9767-A49D49FE27B8}"/>
              </a:ext>
            </a:extLst>
          </p:cNvPr>
          <p:cNvSpPr txBox="1"/>
          <p:nvPr/>
        </p:nvSpPr>
        <p:spPr>
          <a:xfrm>
            <a:off x="15645246" y="8807136"/>
            <a:ext cx="6399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VALIDATION MSEs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67EDAF-46ED-44C3-AE14-7703CEBC2C0B}"/>
              </a:ext>
            </a:extLst>
          </p:cNvPr>
          <p:cNvSpPr txBox="1"/>
          <p:nvPr/>
        </p:nvSpPr>
        <p:spPr>
          <a:xfrm>
            <a:off x="1370733" y="4579512"/>
            <a:ext cx="1394878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First, we performed regular exhaustive best subset selection to identify the variables relevant to our analysis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13C32B9-22D2-4AD7-AD96-CB73F9187145}"/>
              </a:ext>
            </a:extLst>
          </p:cNvPr>
          <p:cNvSpPr txBox="1"/>
          <p:nvPr/>
        </p:nvSpPr>
        <p:spPr>
          <a:xfrm>
            <a:off x="1370733" y="7395258"/>
            <a:ext cx="129414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Added variables remained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01EDA6-B468-47DE-8DB5-C2E88DE12C88}"/>
              </a:ext>
            </a:extLst>
          </p:cNvPr>
          <p:cNvSpPr txBox="1"/>
          <p:nvPr/>
        </p:nvSpPr>
        <p:spPr>
          <a:xfrm>
            <a:off x="1370730" y="9100480"/>
            <a:ext cx="12941431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3 variables appeared to be most predictive: 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Country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–  the country the incident occurred in 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INT_LOG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– comparison between the nationality of the perpetrator group and the location of the attack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INT_IDEO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– indicates whether a perpetrator group attacks a target of a different nationality </a:t>
            </a:r>
          </a:p>
        </p:txBody>
      </p:sp>
    </p:spTree>
    <p:extLst>
      <p:ext uri="{BB962C8B-B14F-4D97-AF65-F5344CB8AC3E}">
        <p14:creationId xmlns:p14="http://schemas.microsoft.com/office/powerpoint/2010/main" val="1805215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5153892" y="1390006"/>
            <a:ext cx="1406987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Best Subset Selection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12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962F31B-B27A-4F94-972A-86043F434FA7}"/>
              </a:ext>
            </a:extLst>
          </p:cNvPr>
          <p:cNvSpPr txBox="1"/>
          <p:nvPr/>
        </p:nvSpPr>
        <p:spPr>
          <a:xfrm>
            <a:off x="1927226" y="2734560"/>
            <a:ext cx="20523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K-fold = 10 | Exhaustive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12870-D680-4EF4-B6D8-0F0F5A6A83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74" t="20612" r="6647" b="9680"/>
          <a:stretch/>
        </p:blipFill>
        <p:spPr>
          <a:xfrm>
            <a:off x="13854030" y="5733081"/>
            <a:ext cx="9653700" cy="52148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75FD35D-F0F2-4FED-B469-EA712384DF86}"/>
              </a:ext>
            </a:extLst>
          </p:cNvPr>
          <p:cNvSpPr txBox="1"/>
          <p:nvPr/>
        </p:nvSpPr>
        <p:spPr>
          <a:xfrm>
            <a:off x="13854030" y="4993731"/>
            <a:ext cx="9483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CROSS VALIDATION MSEs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3DF613-CE26-4498-BC85-E4094C5BF8E5}"/>
              </a:ext>
            </a:extLst>
          </p:cNvPr>
          <p:cNvSpPr txBox="1"/>
          <p:nvPr/>
        </p:nvSpPr>
        <p:spPr>
          <a:xfrm>
            <a:off x="1516147" y="4671252"/>
            <a:ext cx="1218624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To ensure our results were not random, we performed a KNN exhaustive best subset selection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71AF5B-8F56-45ED-941D-24AE1608A520}"/>
              </a:ext>
            </a:extLst>
          </p:cNvPr>
          <p:cNvSpPr txBox="1"/>
          <p:nvPr/>
        </p:nvSpPr>
        <p:spPr>
          <a:xfrm>
            <a:off x="1370730" y="7608217"/>
            <a:ext cx="120537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K = 10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37713A-666E-4CD7-9281-87BFC88976BE}"/>
              </a:ext>
            </a:extLst>
          </p:cNvPr>
          <p:cNvSpPr txBox="1"/>
          <p:nvPr/>
        </p:nvSpPr>
        <p:spPr>
          <a:xfrm>
            <a:off x="1370730" y="9620980"/>
            <a:ext cx="121862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The results were the same as regular subset selection</a:t>
            </a:r>
          </a:p>
        </p:txBody>
      </p:sp>
    </p:spTree>
    <p:extLst>
      <p:ext uri="{BB962C8B-B14F-4D97-AF65-F5344CB8AC3E}">
        <p14:creationId xmlns:p14="http://schemas.microsoft.com/office/powerpoint/2010/main" val="343096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7626521" y="1390006"/>
            <a:ext cx="912461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Our Approach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13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8FF59AD-18FD-4867-A8E8-21F768CC6A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8702558"/>
              </p:ext>
            </p:extLst>
          </p:nvPr>
        </p:nvGraphicFramePr>
        <p:xfrm>
          <a:off x="13303624" y="3776871"/>
          <a:ext cx="10226618" cy="83513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873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39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8004"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Model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Subset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 err="1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LogR</a:t>
                      </a:r>
                      <a:endParaRPr lang="en-US" sz="2800" b="0" i="0" spc="0" dirty="0">
                        <a:solidFill>
                          <a:schemeClr val="tx2"/>
                        </a:solidFill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3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3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QDA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3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 err="1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LogR</a:t>
                      </a:r>
                      <a:endParaRPr lang="en-US" sz="2800" b="0" i="0" spc="0" dirty="0">
                        <a:solidFill>
                          <a:schemeClr val="tx2"/>
                        </a:solidFill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QDA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1729689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 err="1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LogR</a:t>
                      </a:r>
                      <a:endParaRPr lang="en-US" sz="2800" b="0" i="0" spc="0" dirty="0">
                        <a:solidFill>
                          <a:schemeClr val="tx2"/>
                        </a:solidFill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5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377092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5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1631511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QDA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5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432311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 err="1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LogR</a:t>
                      </a:r>
                      <a:endParaRPr lang="en-US" sz="2800" b="0" i="0" spc="0" dirty="0">
                        <a:solidFill>
                          <a:schemeClr val="tx2"/>
                        </a:solidFill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Lasso 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9192098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Lasso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596265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QDA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Lasso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203459"/>
                  </a:ext>
                </a:extLst>
              </a:tr>
              <a:tr h="590259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 err="1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LogR</a:t>
                      </a:r>
                      <a:endParaRPr lang="en-US" sz="2800" b="0" i="0" spc="0" dirty="0">
                        <a:solidFill>
                          <a:schemeClr val="tx2"/>
                        </a:solidFill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PCR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614911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B8111F22-D714-4767-9540-D17EF20D3023}"/>
              </a:ext>
            </a:extLst>
          </p:cNvPr>
          <p:cNvSpPr txBox="1"/>
          <p:nvPr/>
        </p:nvSpPr>
        <p:spPr>
          <a:xfrm>
            <a:off x="1383625" y="3776871"/>
            <a:ext cx="117492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For thoroughness, we tested three model under 5 different variable selection methods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918166-2395-420E-9D50-39B96AFA4C44}"/>
              </a:ext>
            </a:extLst>
          </p:cNvPr>
          <p:cNvSpPr txBox="1"/>
          <p:nvPr/>
        </p:nvSpPr>
        <p:spPr>
          <a:xfrm>
            <a:off x="1383625" y="6248270"/>
            <a:ext cx="89133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The Models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Logistic Regression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LDA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QDA</a:t>
            </a:r>
            <a:endParaRPr lang="en-US" sz="3200" dirty="0">
              <a:solidFill>
                <a:schemeClr val="tx2"/>
              </a:solidFill>
              <a:latin typeface="Montserrat Light" panose="00000400000000000000" pitchFamily="50" charset="0"/>
              <a:ea typeface="Lato Black" panose="020F0502020204030203" pitchFamily="34" charset="0"/>
              <a:cs typeface="Lato Black" panose="020F0502020204030203" pitchFamily="34" charset="0"/>
              <a:sym typeface="Wingdings" panose="05000000000000000000" pitchFamily="2" charset="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531FDE-E239-4556-8B3B-0ECDE344B5A8}"/>
              </a:ext>
            </a:extLst>
          </p:cNvPr>
          <p:cNvSpPr txBox="1"/>
          <p:nvPr/>
        </p:nvSpPr>
        <p:spPr>
          <a:xfrm>
            <a:off x="1383625" y="8971229"/>
            <a:ext cx="1041081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The Variable Selection Methods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Exhaustive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 3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Exhaustive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  <a:sym typeface="Wingdings" panose="05000000000000000000" pitchFamily="2" charset="2"/>
              </a:rPr>
              <a:t>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4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Exhaustive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  <a:sym typeface="Wingdings" panose="05000000000000000000" pitchFamily="2" charset="2"/>
              </a:rPr>
              <a:t> 5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  <a:sym typeface="Wingdings" panose="05000000000000000000" pitchFamily="2" charset="2"/>
              </a:rPr>
              <a:t>Lasso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  <a:sym typeface="Wingdings" panose="05000000000000000000" pitchFamily="2" charset="2"/>
              </a:rPr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1147762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5878448" y="1390006"/>
            <a:ext cx="1262076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Logistic Regression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2F05D3-5069-457C-A2DC-18AABAFEEC13}"/>
              </a:ext>
            </a:extLst>
          </p:cNvPr>
          <p:cNvSpPr txBox="1"/>
          <p:nvPr/>
        </p:nvSpPr>
        <p:spPr>
          <a:xfrm>
            <a:off x="1927226" y="2734560"/>
            <a:ext cx="20523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Exhaustive | 3 Variables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14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8D0AE92-26F6-413B-82EF-73E53BB8EB80}"/>
              </a:ext>
            </a:extLst>
          </p:cNvPr>
          <p:cNvSpPr txBox="1"/>
          <p:nvPr/>
        </p:nvSpPr>
        <p:spPr>
          <a:xfrm>
            <a:off x="1383624" y="4433057"/>
            <a:ext cx="117492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Country, INT_LOG, INT_IDEO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ABDEBD-89EF-4C86-9188-23CADB2416EC}"/>
              </a:ext>
            </a:extLst>
          </p:cNvPr>
          <p:cNvSpPr txBox="1"/>
          <p:nvPr/>
        </p:nvSpPr>
        <p:spPr>
          <a:xfrm>
            <a:off x="1383623" y="7003775"/>
            <a:ext cx="117492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Dial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c(0.3, 0.35, 0.40, 0.45, 0.5, 0.55, 0.6, 0.65, 0.7)</a:t>
            </a:r>
            <a:endParaRPr lang="en-US" sz="4400" dirty="0">
              <a:solidFill>
                <a:schemeClr val="tx2"/>
              </a:solidFill>
              <a:latin typeface="Montserrat Light" panose="00000400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524BBF-82C2-49DE-821C-006CB81DFCB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181" b="2086"/>
          <a:stretch/>
        </p:blipFill>
        <p:spPr>
          <a:xfrm>
            <a:off x="12875032" y="5628352"/>
            <a:ext cx="10792367" cy="66619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29A0145-765B-4EC3-9E7F-F73E4D7EFEE8}"/>
              </a:ext>
            </a:extLst>
          </p:cNvPr>
          <p:cNvSpPr txBox="1"/>
          <p:nvPr/>
        </p:nvSpPr>
        <p:spPr>
          <a:xfrm>
            <a:off x="12875031" y="4509706"/>
            <a:ext cx="10462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IMPACT OF DIFFERENT DIAL SETTINGS ON </a:t>
            </a:r>
          </a:p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LOGISTIC REGRESSION PREDICTION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FC8871-CE06-4225-99D9-493197FE7D1A}"/>
              </a:ext>
            </a:extLst>
          </p:cNvPr>
          <p:cNvSpPr txBox="1"/>
          <p:nvPr/>
        </p:nvSpPr>
        <p:spPr>
          <a:xfrm>
            <a:off x="1383622" y="9574493"/>
            <a:ext cx="117492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A6247CB-2D3D-4FAF-94FD-58E180C2B017}"/>
              </a:ext>
            </a:extLst>
          </p:cNvPr>
          <p:cNvGrpSpPr/>
          <p:nvPr/>
        </p:nvGrpSpPr>
        <p:grpSpPr>
          <a:xfrm>
            <a:off x="1383624" y="10754973"/>
            <a:ext cx="10503576" cy="1252663"/>
            <a:chOff x="1423544" y="4246724"/>
            <a:chExt cx="21449823" cy="39835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1778B9B-F529-4567-A591-93CC16011D34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3B1E8B2-D412-4609-8592-C54749695B9B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7848E-0EAF-4DD0-B219-C0E8F8C1B38F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B7DA1F0-6085-42E7-9374-776EA455D0B1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70E8D0B-3463-4B79-81BB-6F90D717EC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DF5769F-4B83-4F85-AED4-F582295F0B60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ADF4E0A-5030-4900-B891-CDDE0DECDD40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85.25%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29C49DD-5EB7-49EC-8DE2-18520DB3296C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14.26%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9BB2B45-C141-47B2-A634-FA1130C30A49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15.93%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2539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8529012" y="1390006"/>
            <a:ext cx="731963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LDA &amp; QDA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2F05D3-5069-457C-A2DC-18AABAFEEC13}"/>
              </a:ext>
            </a:extLst>
          </p:cNvPr>
          <p:cNvSpPr txBox="1"/>
          <p:nvPr/>
        </p:nvSpPr>
        <p:spPr>
          <a:xfrm>
            <a:off x="1927226" y="2734560"/>
            <a:ext cx="20523199" cy="661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Exhaustive | 3 Variables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15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D5FFAF5-E2B2-4949-84B7-C2866C5D8B3E}"/>
              </a:ext>
            </a:extLst>
          </p:cNvPr>
          <p:cNvCxnSpPr>
            <a:cxnSpLocks/>
          </p:cNvCxnSpPr>
          <p:nvPr/>
        </p:nvCxnSpPr>
        <p:spPr>
          <a:xfrm>
            <a:off x="12188825" y="4069080"/>
            <a:ext cx="0" cy="80515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19CE06C-9817-47C7-A758-4DB12EC7D4D5}"/>
              </a:ext>
            </a:extLst>
          </p:cNvPr>
          <p:cNvSpPr txBox="1"/>
          <p:nvPr/>
        </p:nvSpPr>
        <p:spPr>
          <a:xfrm>
            <a:off x="1258543" y="6227058"/>
            <a:ext cx="1018352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Country, INT_LOG, INT_IDEO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ECF1493-2758-482B-9CE1-612FE8AB13B1}"/>
              </a:ext>
            </a:extLst>
          </p:cNvPr>
          <p:cNvSpPr txBox="1"/>
          <p:nvPr/>
        </p:nvSpPr>
        <p:spPr>
          <a:xfrm>
            <a:off x="1258542" y="8824023"/>
            <a:ext cx="9375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98B26A-D434-45BB-9DA2-9A88F5D2D2A4}"/>
              </a:ext>
            </a:extLst>
          </p:cNvPr>
          <p:cNvGrpSpPr/>
          <p:nvPr/>
        </p:nvGrpSpPr>
        <p:grpSpPr>
          <a:xfrm>
            <a:off x="1258549" y="10302213"/>
            <a:ext cx="10183517" cy="1252663"/>
            <a:chOff x="1423544" y="4246724"/>
            <a:chExt cx="21449823" cy="398353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158D1C6-C1C2-4EA6-87D7-0BAE0A9ACF03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733CE9B-48DB-40DD-AC67-F0CD097DC889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62DDD13-F110-4B2B-A441-AE661DDA1190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5F52780-0B37-4D11-80B4-E6DF18F8E974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57C60C2-7BDD-4F3B-9C8D-C6196E5B9F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6389195-9BA2-4399-885D-64E1D227C8AC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20DE1F0-CE99-4736-9AA8-BCC62E57DDC5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91.60%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B7DDD64-9252-442A-B5E6-18627419B05B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5.20%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990228E-8E9D-472C-9D0B-0F57C5137866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16.12%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3120272-DAEF-49A0-A5D9-2A9421A426EE}"/>
              </a:ext>
            </a:extLst>
          </p:cNvPr>
          <p:cNvSpPr txBox="1"/>
          <p:nvPr/>
        </p:nvSpPr>
        <p:spPr>
          <a:xfrm>
            <a:off x="1258542" y="4126763"/>
            <a:ext cx="10866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Montserrat SemiBold" panose="00000700000000000000" pitchFamily="50" charset="0"/>
              </a:rPr>
              <a:t>LDA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15259D4-BFB6-464E-A6A0-5070F463A4D4}"/>
              </a:ext>
            </a:extLst>
          </p:cNvPr>
          <p:cNvSpPr txBox="1"/>
          <p:nvPr/>
        </p:nvSpPr>
        <p:spPr>
          <a:xfrm>
            <a:off x="12653259" y="6182822"/>
            <a:ext cx="1018352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Country, INT_LOG, INT_IDEO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879235-A1DE-463E-A6A2-BCFD422493D7}"/>
              </a:ext>
            </a:extLst>
          </p:cNvPr>
          <p:cNvSpPr txBox="1"/>
          <p:nvPr/>
        </p:nvSpPr>
        <p:spPr>
          <a:xfrm>
            <a:off x="12653258" y="8779787"/>
            <a:ext cx="9375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EAA1F99-C4B0-49DA-B696-6EE532E7D6B0}"/>
              </a:ext>
            </a:extLst>
          </p:cNvPr>
          <p:cNvGrpSpPr/>
          <p:nvPr/>
        </p:nvGrpSpPr>
        <p:grpSpPr>
          <a:xfrm>
            <a:off x="12653265" y="10257977"/>
            <a:ext cx="10183517" cy="1252663"/>
            <a:chOff x="1423544" y="4246724"/>
            <a:chExt cx="21449823" cy="3983531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2938069-BDCE-4908-B21F-E8C813C88196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E67025D-2C57-4079-ADD8-5EEA10BD8900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BF47415-17C2-4D89-B456-2FE199EB2CBB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DAC64B5-174C-4646-9BC9-C2AAD7533175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C03D827-7C60-4393-B4D5-141A8720D0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4C147AF-8FE3-41BE-98C0-9A00C6793404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1C9E285-375D-45AF-8F95-8D1C6DD68EE2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67.90%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777B405-47F3-4B17-B4DA-CD16C956BB08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39.93%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D3BD6E1-FF70-4131-A78E-F859549EE7B0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13.19%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898CB58C-61AE-4CAE-91C2-30D51438F0D8}"/>
              </a:ext>
            </a:extLst>
          </p:cNvPr>
          <p:cNvSpPr txBox="1"/>
          <p:nvPr/>
        </p:nvSpPr>
        <p:spPr>
          <a:xfrm>
            <a:off x="12653258" y="4082527"/>
            <a:ext cx="10866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Montserrat SemiBold" panose="00000700000000000000" pitchFamily="50" charset="0"/>
              </a:rPr>
              <a:t>QDA</a:t>
            </a:r>
          </a:p>
        </p:txBody>
      </p:sp>
    </p:spTree>
    <p:extLst>
      <p:ext uri="{BB962C8B-B14F-4D97-AF65-F5344CB8AC3E}">
        <p14:creationId xmlns:p14="http://schemas.microsoft.com/office/powerpoint/2010/main" val="3954067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5878448" y="1390006"/>
            <a:ext cx="1262076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Logistic Regression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2F05D3-5069-457C-A2DC-18AABAFEEC13}"/>
              </a:ext>
            </a:extLst>
          </p:cNvPr>
          <p:cNvSpPr txBox="1"/>
          <p:nvPr/>
        </p:nvSpPr>
        <p:spPr>
          <a:xfrm>
            <a:off x="1927226" y="2734560"/>
            <a:ext cx="20523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Exhaustive | 4 Variables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16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B56DA46-9FA8-49A6-AEE0-83429BC4C872}"/>
              </a:ext>
            </a:extLst>
          </p:cNvPr>
          <p:cNvSpPr txBox="1"/>
          <p:nvPr/>
        </p:nvSpPr>
        <p:spPr>
          <a:xfrm>
            <a:off x="1383624" y="4433057"/>
            <a:ext cx="117492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Country, INT_LOG, INT_IDEO, </a:t>
            </a:r>
            <a:r>
              <a:rPr lang="en-US" sz="3200" dirty="0">
                <a:solidFill>
                  <a:schemeClr val="tx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natlty1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F84F25-ACFA-4041-B8D0-4AE9FD305E03}"/>
              </a:ext>
            </a:extLst>
          </p:cNvPr>
          <p:cNvSpPr txBox="1"/>
          <p:nvPr/>
        </p:nvSpPr>
        <p:spPr>
          <a:xfrm>
            <a:off x="1383623" y="7003775"/>
            <a:ext cx="117492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Dial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c(0.3, 0.35, 0.40, 0.45, 0.5, 0.55, 0.6, 0.65, 0.7)</a:t>
            </a:r>
            <a:endParaRPr lang="en-US" sz="4400" dirty="0">
              <a:solidFill>
                <a:schemeClr val="tx2"/>
              </a:solidFill>
              <a:latin typeface="Montserrat Light" panose="000004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80E8A7-9930-4258-B949-03B4C45FCFE0}"/>
              </a:ext>
            </a:extLst>
          </p:cNvPr>
          <p:cNvSpPr txBox="1"/>
          <p:nvPr/>
        </p:nvSpPr>
        <p:spPr>
          <a:xfrm>
            <a:off x="12875031" y="4509706"/>
            <a:ext cx="10462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IMPACT OF DIFFERENT DIAL SETTINGS ON </a:t>
            </a:r>
          </a:p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LOGISTIC REGRESSION PREDICTION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1C6277-6C83-44BF-B422-7A0483D27C02}"/>
              </a:ext>
            </a:extLst>
          </p:cNvPr>
          <p:cNvSpPr txBox="1"/>
          <p:nvPr/>
        </p:nvSpPr>
        <p:spPr>
          <a:xfrm>
            <a:off x="1383622" y="9574493"/>
            <a:ext cx="117492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B2B76E-C997-45F9-8E52-5D18E57AA25F}"/>
              </a:ext>
            </a:extLst>
          </p:cNvPr>
          <p:cNvGrpSpPr/>
          <p:nvPr/>
        </p:nvGrpSpPr>
        <p:grpSpPr>
          <a:xfrm>
            <a:off x="1383624" y="10754973"/>
            <a:ext cx="10503576" cy="1252663"/>
            <a:chOff x="1423544" y="4246724"/>
            <a:chExt cx="21449823" cy="39835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50D5E49-A2B6-4706-8AC1-CFC9A9B0A2F3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AE3C16F-15FB-434B-B76A-48942A3CD688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DE88820-BDE2-4E5A-8788-8741B163075B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97DB89E-2D02-4431-8CE3-FD5B274990FE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CE3703D-BD10-4268-8B57-043A4BB515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FDF2613-71DD-4B52-8D98-BA548844AD01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56B3E02-ED17-43A4-BC06-78332D4243FD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85.19%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FF7EB90-BA3A-44EF-8326-B5DE40A51EAF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14.23%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F9E6559-797D-45C2-A8A6-6314DEE976F5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16.21%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2BC880B-AD25-40D3-8B1B-52A9BE92CD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466" r="4080" b="3509"/>
          <a:stretch/>
        </p:blipFill>
        <p:spPr>
          <a:xfrm>
            <a:off x="12875031" y="5517554"/>
            <a:ext cx="10484922" cy="669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37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8529012" y="1390006"/>
            <a:ext cx="731963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LDA &amp; QDA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2F05D3-5069-457C-A2DC-18AABAFEEC13}"/>
              </a:ext>
            </a:extLst>
          </p:cNvPr>
          <p:cNvSpPr txBox="1"/>
          <p:nvPr/>
        </p:nvSpPr>
        <p:spPr>
          <a:xfrm>
            <a:off x="1927226" y="2734560"/>
            <a:ext cx="20523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Exhaustive | 4 Variables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17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A9989B-8985-4D50-A0C4-B9A0FCA4758A}"/>
              </a:ext>
            </a:extLst>
          </p:cNvPr>
          <p:cNvCxnSpPr>
            <a:cxnSpLocks/>
          </p:cNvCxnSpPr>
          <p:nvPr/>
        </p:nvCxnSpPr>
        <p:spPr>
          <a:xfrm>
            <a:off x="12188825" y="4069080"/>
            <a:ext cx="0" cy="80515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BC7956-CEC1-493B-AC60-961FCB68DD91}"/>
              </a:ext>
            </a:extLst>
          </p:cNvPr>
          <p:cNvSpPr txBox="1"/>
          <p:nvPr/>
        </p:nvSpPr>
        <p:spPr>
          <a:xfrm>
            <a:off x="1258543" y="6227058"/>
            <a:ext cx="1018352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Country, INT_LOG, INT_IDEO, </a:t>
            </a:r>
            <a:r>
              <a:rPr lang="en-US" sz="3200" dirty="0">
                <a:solidFill>
                  <a:schemeClr val="tx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natlty1</a:t>
            </a:r>
            <a:endParaRPr lang="en-US" sz="3200" dirty="0">
              <a:solidFill>
                <a:schemeClr val="tx2"/>
              </a:solidFill>
              <a:latin typeface="Montserrat Light" panose="000004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3A05BE-8DEC-436A-B04B-FD4BA216E045}"/>
              </a:ext>
            </a:extLst>
          </p:cNvPr>
          <p:cNvSpPr txBox="1"/>
          <p:nvPr/>
        </p:nvSpPr>
        <p:spPr>
          <a:xfrm>
            <a:off x="1258542" y="8824023"/>
            <a:ext cx="9375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194BC92-323E-4118-A18F-BC277E32E2F6}"/>
              </a:ext>
            </a:extLst>
          </p:cNvPr>
          <p:cNvGrpSpPr/>
          <p:nvPr/>
        </p:nvGrpSpPr>
        <p:grpSpPr>
          <a:xfrm>
            <a:off x="1258549" y="10302213"/>
            <a:ext cx="10183517" cy="1252663"/>
            <a:chOff x="1423544" y="4246724"/>
            <a:chExt cx="21449823" cy="398353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78D0427-7237-4053-8934-0BCAED8F5245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5A2F3D6-4E6A-43B5-9F5B-85199DD5DE06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912683E-388D-4C80-A724-585C90D55143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871D6DF-D211-40ED-8596-4D060E252799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EF29504-EBB2-447D-96DA-A5AF541C20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2DFE9F2-A590-4109-B1C0-A0D8AC0C04A2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E47CD1F-09A6-41AE-B2DB-2BDA3114ED82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90.61%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4C9240D-D738-40BE-BE8C-613D9E6C516B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6.48%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727E3A1-B167-4D49-995C-BE3D0FEA63C7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16.43%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B6450351-1A15-4F9A-8868-2857FE11A176}"/>
              </a:ext>
            </a:extLst>
          </p:cNvPr>
          <p:cNvSpPr txBox="1"/>
          <p:nvPr/>
        </p:nvSpPr>
        <p:spPr>
          <a:xfrm>
            <a:off x="1258542" y="4126763"/>
            <a:ext cx="10866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Montserrat SemiBold" panose="00000700000000000000" pitchFamily="50" charset="0"/>
              </a:rPr>
              <a:t>LDA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9CAD6F1-40CE-41CB-A7CC-5A1EAAACCDE8}"/>
              </a:ext>
            </a:extLst>
          </p:cNvPr>
          <p:cNvSpPr txBox="1"/>
          <p:nvPr/>
        </p:nvSpPr>
        <p:spPr>
          <a:xfrm>
            <a:off x="12653259" y="6182822"/>
            <a:ext cx="1018352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Country, INT_LOG, INT_IDEO, </a:t>
            </a:r>
            <a:r>
              <a:rPr lang="en-US" sz="3200" dirty="0">
                <a:solidFill>
                  <a:schemeClr val="tx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natlty1</a:t>
            </a:r>
            <a:endParaRPr lang="en-US" sz="3200" dirty="0">
              <a:solidFill>
                <a:schemeClr val="tx2"/>
              </a:solidFill>
              <a:latin typeface="Montserrat Light" panose="00000400000000000000" pitchFamily="50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D4D4E14-9146-4B28-86A4-34227806C915}"/>
              </a:ext>
            </a:extLst>
          </p:cNvPr>
          <p:cNvSpPr txBox="1"/>
          <p:nvPr/>
        </p:nvSpPr>
        <p:spPr>
          <a:xfrm>
            <a:off x="12653258" y="8779787"/>
            <a:ext cx="9375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DC05D18-5708-4756-9382-9B277369134B}"/>
              </a:ext>
            </a:extLst>
          </p:cNvPr>
          <p:cNvGrpSpPr/>
          <p:nvPr/>
        </p:nvGrpSpPr>
        <p:grpSpPr>
          <a:xfrm>
            <a:off x="12653265" y="10257977"/>
            <a:ext cx="10183517" cy="1252663"/>
            <a:chOff x="1423544" y="4246724"/>
            <a:chExt cx="21449823" cy="398353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D1397BD-D30C-4FFB-BF4E-86C41BF1A71E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5999A4A-A760-46A0-A704-F50338A9E639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72B8907-7E30-4E84-A419-9386319DE3D5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AF4BA2-B84A-48FE-9DB2-AA0D7FF970DB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C04AD3A-794A-4EA1-8D8D-480246A162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D4A5C45-2911-418A-88E1-4EC9FD3E71CD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4AA45B6-EC9D-470E-AB5C-0BC71FAF2CAD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70.58%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95DA5B0-C88B-489E-BC52-D5CAE427B538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36.17%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D5C4CD1-1787-48CA-B70D-66050BC1B49E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13.15%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A6726E0-C6BE-4FF8-AE3F-C8F47778D6BC}"/>
              </a:ext>
            </a:extLst>
          </p:cNvPr>
          <p:cNvSpPr txBox="1"/>
          <p:nvPr/>
        </p:nvSpPr>
        <p:spPr>
          <a:xfrm>
            <a:off x="12653258" y="4082527"/>
            <a:ext cx="10866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Montserrat SemiBold" panose="00000700000000000000" pitchFamily="50" charset="0"/>
              </a:rPr>
              <a:t>QDA</a:t>
            </a:r>
          </a:p>
        </p:txBody>
      </p:sp>
    </p:spTree>
    <p:extLst>
      <p:ext uri="{BB962C8B-B14F-4D97-AF65-F5344CB8AC3E}">
        <p14:creationId xmlns:p14="http://schemas.microsoft.com/office/powerpoint/2010/main" val="3240031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5878448" y="1390006"/>
            <a:ext cx="1262076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Logistic Regression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2F05D3-5069-457C-A2DC-18AABAFEEC13}"/>
              </a:ext>
            </a:extLst>
          </p:cNvPr>
          <p:cNvSpPr txBox="1"/>
          <p:nvPr/>
        </p:nvSpPr>
        <p:spPr>
          <a:xfrm>
            <a:off x="1927226" y="2734560"/>
            <a:ext cx="20523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Exhaustive | 5 Variables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18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3E01C32-2A50-470E-BE50-93EA823A005D}"/>
              </a:ext>
            </a:extLst>
          </p:cNvPr>
          <p:cNvSpPr txBox="1"/>
          <p:nvPr/>
        </p:nvSpPr>
        <p:spPr>
          <a:xfrm>
            <a:off x="1383624" y="4433057"/>
            <a:ext cx="117492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Country, INT_LOG, INT_IDEO, </a:t>
            </a:r>
            <a:r>
              <a:rPr lang="en-US" sz="3200" dirty="0">
                <a:solidFill>
                  <a:schemeClr val="tx2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natlty1, </a:t>
            </a:r>
            <a:r>
              <a:rPr lang="en-US" sz="3200" dirty="0">
                <a:solidFill>
                  <a:schemeClr val="tx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suicide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E248E8-DB51-4A53-9367-140DDD9068EE}"/>
              </a:ext>
            </a:extLst>
          </p:cNvPr>
          <p:cNvSpPr txBox="1"/>
          <p:nvPr/>
        </p:nvSpPr>
        <p:spPr>
          <a:xfrm>
            <a:off x="1383623" y="7003775"/>
            <a:ext cx="117492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Dial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c(0.3, 0.35, 0.40, 0.45, 0.5, 0.55, 0.6, 0.65, 0.7)</a:t>
            </a:r>
            <a:endParaRPr lang="en-US" sz="4400" dirty="0">
              <a:solidFill>
                <a:schemeClr val="tx2"/>
              </a:solidFill>
              <a:latin typeface="Montserrat Light" panose="000004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F0CFEF-2EC4-4F81-BA84-3A9486C96046}"/>
              </a:ext>
            </a:extLst>
          </p:cNvPr>
          <p:cNvSpPr txBox="1"/>
          <p:nvPr/>
        </p:nvSpPr>
        <p:spPr>
          <a:xfrm>
            <a:off x="12875031" y="4509706"/>
            <a:ext cx="10462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IMPACT OF DIFFERENT DIAL SETTINGS ON </a:t>
            </a:r>
          </a:p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LOGISTIC REGRESSION PREDICTION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E09C5D-1BA9-4F26-8496-D740BE91B95D}"/>
              </a:ext>
            </a:extLst>
          </p:cNvPr>
          <p:cNvSpPr txBox="1"/>
          <p:nvPr/>
        </p:nvSpPr>
        <p:spPr>
          <a:xfrm>
            <a:off x="1383622" y="9574493"/>
            <a:ext cx="117492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8E8FC1B-D609-4F0D-842D-988B1CE21F66}"/>
              </a:ext>
            </a:extLst>
          </p:cNvPr>
          <p:cNvGrpSpPr/>
          <p:nvPr/>
        </p:nvGrpSpPr>
        <p:grpSpPr>
          <a:xfrm>
            <a:off x="1383624" y="10754973"/>
            <a:ext cx="10503576" cy="1252663"/>
            <a:chOff x="1423544" y="4246724"/>
            <a:chExt cx="21449823" cy="39835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7E33C20-B925-4239-8486-782A296B01B3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5A442AC-1149-4BAB-BB1C-A4733EDB569E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F5121BC-C7BB-4729-8233-A6B7AC01363C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46E7D66-D223-4361-BBDB-4E0EFC93E3F6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0C561D0-1AC4-42FC-B9F9-CB25F18B09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444E3A8-59CC-44F8-944B-94A148932D9F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A610A8F-52C5-4EFB-BC9E-269CFF82EB13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85.05%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EFB8E8B-EA94-4F4C-8E68-63B8980601D4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14.84%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30F0504-B96F-4759-804E-294FFAEFD15A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15.24%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2449845-26A8-445E-AEB2-C358D59770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925" r="3636" b="3708"/>
          <a:stretch/>
        </p:blipFill>
        <p:spPr>
          <a:xfrm>
            <a:off x="12939978" y="5556283"/>
            <a:ext cx="10397337" cy="663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814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087E6880-69D1-4482-A41D-623F524EE355}"/>
              </a:ext>
            </a:extLst>
          </p:cNvPr>
          <p:cNvSpPr txBox="1"/>
          <p:nvPr/>
        </p:nvSpPr>
        <p:spPr>
          <a:xfrm>
            <a:off x="21700148" y="282010"/>
            <a:ext cx="1500554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9974F45-D160-4D57-A5A3-1DD37E34A629}"/>
              </a:ext>
            </a:extLst>
          </p:cNvPr>
          <p:cNvSpPr txBox="1"/>
          <p:nvPr/>
        </p:nvSpPr>
        <p:spPr>
          <a:xfrm>
            <a:off x="9635883" y="1390006"/>
            <a:ext cx="510588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Agenda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C0DEF07-CBF8-40FF-BA1D-D7C79B8CD0C2}"/>
              </a:ext>
            </a:extLst>
          </p:cNvPr>
          <p:cNvSpPr txBox="1"/>
          <p:nvPr/>
        </p:nvSpPr>
        <p:spPr>
          <a:xfrm>
            <a:off x="10341205" y="929868"/>
            <a:ext cx="36952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8C7EF7B-9080-48D7-816B-C4532596B28E}"/>
              </a:ext>
            </a:extLst>
          </p:cNvPr>
          <p:cNvGrpSpPr/>
          <p:nvPr/>
        </p:nvGrpSpPr>
        <p:grpSpPr>
          <a:xfrm>
            <a:off x="857251" y="4848242"/>
            <a:ext cx="22672988" cy="7019908"/>
            <a:chOff x="2088610" y="5618171"/>
            <a:chExt cx="19880436" cy="6063079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6CA0E1E2-2D17-4E12-A33F-D37E0F550605}"/>
                </a:ext>
              </a:extLst>
            </p:cNvPr>
            <p:cNvSpPr/>
            <p:nvPr/>
          </p:nvSpPr>
          <p:spPr>
            <a:xfrm>
              <a:off x="2088610" y="5618171"/>
              <a:ext cx="4689231" cy="6063079"/>
            </a:xfrm>
            <a:prstGeom prst="rect">
              <a:avLst/>
            </a:prstGeom>
            <a:noFill/>
            <a:ln>
              <a:solidFill>
                <a:srgbClr val="0E0E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E0E0E"/>
                </a:solidFill>
                <a:latin typeface="Montserrat Light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19A5316-4EEC-4679-AB43-861ABF84794C}"/>
                </a:ext>
              </a:extLst>
            </p:cNvPr>
            <p:cNvSpPr/>
            <p:nvPr/>
          </p:nvSpPr>
          <p:spPr>
            <a:xfrm>
              <a:off x="7152345" y="5618171"/>
              <a:ext cx="4689231" cy="6063079"/>
            </a:xfrm>
            <a:prstGeom prst="rect">
              <a:avLst/>
            </a:prstGeom>
            <a:noFill/>
            <a:ln>
              <a:solidFill>
                <a:srgbClr val="0E0E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E0E0E"/>
                </a:solidFill>
                <a:latin typeface="Montserrat Light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04CBE72-9C0B-4845-BFEB-C94824287D70}"/>
                </a:ext>
              </a:extLst>
            </p:cNvPr>
            <p:cNvSpPr/>
            <p:nvPr/>
          </p:nvSpPr>
          <p:spPr>
            <a:xfrm>
              <a:off x="12216080" y="5618171"/>
              <a:ext cx="4689231" cy="6063079"/>
            </a:xfrm>
            <a:prstGeom prst="rect">
              <a:avLst/>
            </a:prstGeom>
            <a:noFill/>
            <a:ln>
              <a:solidFill>
                <a:srgbClr val="0E0E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E0E0E"/>
                </a:solidFill>
                <a:latin typeface="Montserrat Light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FC2AFF8-2978-4A59-B739-C33142C38304}"/>
                </a:ext>
              </a:extLst>
            </p:cNvPr>
            <p:cNvSpPr/>
            <p:nvPr/>
          </p:nvSpPr>
          <p:spPr>
            <a:xfrm>
              <a:off x="17279815" y="5618171"/>
              <a:ext cx="4689231" cy="6063079"/>
            </a:xfrm>
            <a:prstGeom prst="rect">
              <a:avLst/>
            </a:prstGeom>
            <a:noFill/>
            <a:ln>
              <a:solidFill>
                <a:srgbClr val="0E0E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00" dirty="0">
                <a:solidFill>
                  <a:srgbClr val="0E0E0E"/>
                </a:solidFill>
                <a:latin typeface="Montserrat Light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1D215E9-0345-4FAB-AA10-8C4FFBD0D52C}"/>
                </a:ext>
              </a:extLst>
            </p:cNvPr>
            <p:cNvSpPr txBox="1"/>
            <p:nvPr/>
          </p:nvSpPr>
          <p:spPr>
            <a:xfrm>
              <a:off x="2276592" y="9088547"/>
              <a:ext cx="4273552" cy="19936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3200" dirty="0">
                  <a:solidFill>
                    <a:schemeClr val="tx2"/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An overview of the problem our model will attempt to solve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88E4FC5-EC2E-499C-AB6C-5703487EFCB6}"/>
                </a:ext>
              </a:extLst>
            </p:cNvPr>
            <p:cNvSpPr txBox="1"/>
            <p:nvPr/>
          </p:nvSpPr>
          <p:spPr>
            <a:xfrm>
              <a:off x="2795504" y="8245965"/>
              <a:ext cx="3224652" cy="5582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THE PROBLEM</a:t>
              </a:r>
              <a:endParaRPr lang="en-US" sz="54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31FCDE3-B7F6-4AB6-BDEF-AA44DE49D929}"/>
                </a:ext>
              </a:extLst>
            </p:cNvPr>
            <p:cNvSpPr txBox="1"/>
            <p:nvPr/>
          </p:nvSpPr>
          <p:spPr>
            <a:xfrm>
              <a:off x="7405822" y="9088547"/>
              <a:ext cx="4273552" cy="19936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3200" dirty="0">
                  <a:solidFill>
                    <a:schemeClr val="tx2"/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Where we found reliable data and how we prepped it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99E126B-4BA8-40D9-A7AD-BBCCE8B474D3}"/>
                </a:ext>
              </a:extLst>
            </p:cNvPr>
            <p:cNvSpPr txBox="1"/>
            <p:nvPr/>
          </p:nvSpPr>
          <p:spPr>
            <a:xfrm>
              <a:off x="7242007" y="8245965"/>
              <a:ext cx="4453117" cy="5582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DATA PREPARATION</a:t>
              </a:r>
              <a:endParaRPr lang="en-US" sz="54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0F53F9C-29B8-4936-B7CC-4038436E65EF}"/>
                </a:ext>
              </a:extLst>
            </p:cNvPr>
            <p:cNvSpPr txBox="1"/>
            <p:nvPr/>
          </p:nvSpPr>
          <p:spPr>
            <a:xfrm>
              <a:off x="12423919" y="9088547"/>
              <a:ext cx="4481393" cy="19936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3200" dirty="0">
                  <a:solidFill>
                    <a:schemeClr val="tx2"/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How we developed our model and challenges we faced along the way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E4B674EE-8BD2-4CA7-9917-BDDB15A285EF}"/>
                </a:ext>
              </a:extLst>
            </p:cNvPr>
            <p:cNvSpPr txBox="1"/>
            <p:nvPr/>
          </p:nvSpPr>
          <p:spPr>
            <a:xfrm>
              <a:off x="12575571" y="8245965"/>
              <a:ext cx="3924624" cy="5582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MODEL BUILDING</a:t>
              </a:r>
              <a:endParaRPr lang="en-US" sz="54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B8DEFF5-9211-4218-B2EA-54A544A7CB15}"/>
                </a:ext>
              </a:extLst>
            </p:cNvPr>
            <p:cNvSpPr txBox="1"/>
            <p:nvPr/>
          </p:nvSpPr>
          <p:spPr>
            <a:xfrm>
              <a:off x="17526444" y="9090935"/>
              <a:ext cx="4245992" cy="19936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3200" dirty="0">
                  <a:solidFill>
                    <a:schemeClr val="tx2"/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An assessment of the model’s accuracy and overall success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5CE27298-A68C-4E52-B389-105C540550DA}"/>
                </a:ext>
              </a:extLst>
            </p:cNvPr>
            <p:cNvSpPr txBox="1"/>
            <p:nvPr/>
          </p:nvSpPr>
          <p:spPr>
            <a:xfrm>
              <a:off x="18122632" y="8245965"/>
              <a:ext cx="2951971" cy="5582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THE RESULTS</a:t>
              </a:r>
              <a:endParaRPr lang="en-US" sz="54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66" name="Shape 2625">
              <a:extLst>
                <a:ext uri="{FF2B5EF4-FFF2-40B4-BE49-F238E27FC236}">
                  <a16:creationId xmlns:a16="http://schemas.microsoft.com/office/drawing/2014/main" id="{84DE581C-33DF-4203-9B0B-0A7B561853A9}"/>
                </a:ext>
              </a:extLst>
            </p:cNvPr>
            <p:cNvSpPr/>
            <p:nvPr/>
          </p:nvSpPr>
          <p:spPr>
            <a:xfrm>
              <a:off x="3701601" y="6358373"/>
              <a:ext cx="1463248" cy="1226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36" y="20400"/>
                  </a:moveTo>
                  <a:lnTo>
                    <a:pt x="1964" y="20400"/>
                  </a:lnTo>
                  <a:cubicBezTo>
                    <a:pt x="1422" y="20400"/>
                    <a:pt x="982" y="19862"/>
                    <a:pt x="982" y="19200"/>
                  </a:cubicBezTo>
                  <a:cubicBezTo>
                    <a:pt x="982" y="18949"/>
                    <a:pt x="1025" y="18796"/>
                    <a:pt x="1048" y="18734"/>
                  </a:cubicBezTo>
                  <a:cubicBezTo>
                    <a:pt x="1065" y="18712"/>
                    <a:pt x="1048" y="18729"/>
                    <a:pt x="1078" y="18673"/>
                  </a:cubicBezTo>
                  <a:lnTo>
                    <a:pt x="9914" y="1873"/>
                  </a:lnTo>
                  <a:cubicBezTo>
                    <a:pt x="9930" y="1843"/>
                    <a:pt x="9944" y="1813"/>
                    <a:pt x="9957" y="1783"/>
                  </a:cubicBezTo>
                  <a:cubicBezTo>
                    <a:pt x="9960" y="1778"/>
                    <a:pt x="10234" y="1200"/>
                    <a:pt x="10800" y="1200"/>
                  </a:cubicBezTo>
                  <a:cubicBezTo>
                    <a:pt x="11366" y="1200"/>
                    <a:pt x="11588" y="1654"/>
                    <a:pt x="11617" y="1719"/>
                  </a:cubicBezTo>
                  <a:cubicBezTo>
                    <a:pt x="11641" y="1792"/>
                    <a:pt x="11650" y="1806"/>
                    <a:pt x="11686" y="1873"/>
                  </a:cubicBezTo>
                  <a:lnTo>
                    <a:pt x="20522" y="18673"/>
                  </a:lnTo>
                  <a:cubicBezTo>
                    <a:pt x="20535" y="18697"/>
                    <a:pt x="20548" y="18720"/>
                    <a:pt x="20562" y="18744"/>
                  </a:cubicBezTo>
                  <a:cubicBezTo>
                    <a:pt x="20576" y="18785"/>
                    <a:pt x="20618" y="18928"/>
                    <a:pt x="20618" y="19200"/>
                  </a:cubicBezTo>
                  <a:cubicBezTo>
                    <a:pt x="20618" y="19862"/>
                    <a:pt x="20177" y="20400"/>
                    <a:pt x="19636" y="20400"/>
                  </a:cubicBezTo>
                  <a:moveTo>
                    <a:pt x="21348" y="18023"/>
                  </a:moveTo>
                  <a:lnTo>
                    <a:pt x="12511" y="1223"/>
                  </a:lnTo>
                  <a:cubicBezTo>
                    <a:pt x="12511" y="1223"/>
                    <a:pt x="12058" y="0"/>
                    <a:pt x="10800" y="0"/>
                  </a:cubicBezTo>
                  <a:cubicBezTo>
                    <a:pt x="9616" y="0"/>
                    <a:pt x="9089" y="1223"/>
                    <a:pt x="9089" y="1223"/>
                  </a:cubicBezTo>
                  <a:lnTo>
                    <a:pt x="252" y="18023"/>
                  </a:lnTo>
                  <a:cubicBezTo>
                    <a:pt x="252" y="18023"/>
                    <a:pt x="0" y="18421"/>
                    <a:pt x="0" y="19200"/>
                  </a:cubicBezTo>
                  <a:cubicBezTo>
                    <a:pt x="0" y="20526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526"/>
                    <a:pt x="21600" y="19200"/>
                  </a:cubicBezTo>
                  <a:cubicBezTo>
                    <a:pt x="21600" y="18362"/>
                    <a:pt x="21348" y="18023"/>
                    <a:pt x="21348" y="18023"/>
                  </a:cubicBezTo>
                  <a:moveTo>
                    <a:pt x="10800" y="15600"/>
                  </a:moveTo>
                  <a:cubicBezTo>
                    <a:pt x="10258" y="15600"/>
                    <a:pt x="9818" y="16138"/>
                    <a:pt x="9818" y="16800"/>
                  </a:cubicBezTo>
                  <a:cubicBezTo>
                    <a:pt x="9818" y="17462"/>
                    <a:pt x="10258" y="18000"/>
                    <a:pt x="10800" y="18000"/>
                  </a:cubicBezTo>
                  <a:cubicBezTo>
                    <a:pt x="11342" y="18000"/>
                    <a:pt x="11782" y="17462"/>
                    <a:pt x="11782" y="16800"/>
                  </a:cubicBezTo>
                  <a:cubicBezTo>
                    <a:pt x="11782" y="16138"/>
                    <a:pt x="11342" y="15600"/>
                    <a:pt x="10800" y="15600"/>
                  </a:cubicBezTo>
                  <a:moveTo>
                    <a:pt x="10800" y="6000"/>
                  </a:moveTo>
                  <a:cubicBezTo>
                    <a:pt x="10258" y="6000"/>
                    <a:pt x="9818" y="6538"/>
                    <a:pt x="9818" y="7200"/>
                  </a:cubicBezTo>
                  <a:lnTo>
                    <a:pt x="10309" y="13800"/>
                  </a:lnTo>
                  <a:cubicBezTo>
                    <a:pt x="10309" y="14132"/>
                    <a:pt x="10529" y="14400"/>
                    <a:pt x="10800" y="14400"/>
                  </a:cubicBezTo>
                  <a:cubicBezTo>
                    <a:pt x="11071" y="14400"/>
                    <a:pt x="11291" y="14132"/>
                    <a:pt x="11291" y="13800"/>
                  </a:cubicBezTo>
                  <a:lnTo>
                    <a:pt x="11782" y="7200"/>
                  </a:lnTo>
                  <a:cubicBezTo>
                    <a:pt x="11782" y="6538"/>
                    <a:pt x="11342" y="6000"/>
                    <a:pt x="10800" y="6000"/>
                  </a:cubicBezTo>
                </a:path>
              </a:pathLst>
            </a:custGeom>
            <a:solidFill>
              <a:srgbClr val="53585F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800"/>
            </a:p>
          </p:txBody>
        </p:sp>
        <p:sp>
          <p:nvSpPr>
            <p:cNvPr id="67" name="Freeform 432">
              <a:extLst>
                <a:ext uri="{FF2B5EF4-FFF2-40B4-BE49-F238E27FC236}">
                  <a16:creationId xmlns:a16="http://schemas.microsoft.com/office/drawing/2014/main" id="{36B21624-6F17-4E54-A1D2-AC76AEF985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10417" y="6411912"/>
              <a:ext cx="1704144" cy="1183725"/>
            </a:xfrm>
            <a:custGeom>
              <a:avLst/>
              <a:gdLst>
                <a:gd name="T0" fmla="*/ 828 w 829"/>
                <a:gd name="T1" fmla="*/ 105 h 591"/>
                <a:gd name="T2" fmla="*/ 828 w 829"/>
                <a:gd name="T3" fmla="*/ 590 h 591"/>
                <a:gd name="T4" fmla="*/ 0 w 829"/>
                <a:gd name="T5" fmla="*/ 590 h 591"/>
                <a:gd name="T6" fmla="*/ 0 w 829"/>
                <a:gd name="T7" fmla="*/ 0 h 591"/>
                <a:gd name="T8" fmla="*/ 284 w 829"/>
                <a:gd name="T9" fmla="*/ 0 h 591"/>
                <a:gd name="T10" fmla="*/ 388 w 829"/>
                <a:gd name="T11" fmla="*/ 105 h 591"/>
                <a:gd name="T12" fmla="*/ 828 w 829"/>
                <a:gd name="T13" fmla="*/ 105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9" h="591">
                  <a:moveTo>
                    <a:pt x="828" y="105"/>
                  </a:moveTo>
                  <a:lnTo>
                    <a:pt x="828" y="590"/>
                  </a:lnTo>
                  <a:lnTo>
                    <a:pt x="0" y="590"/>
                  </a:lnTo>
                  <a:lnTo>
                    <a:pt x="0" y="0"/>
                  </a:lnTo>
                  <a:lnTo>
                    <a:pt x="284" y="0"/>
                  </a:lnTo>
                  <a:lnTo>
                    <a:pt x="388" y="105"/>
                  </a:lnTo>
                  <a:lnTo>
                    <a:pt x="828" y="105"/>
                  </a:lnTo>
                </a:path>
              </a:pathLst>
            </a:custGeom>
            <a:noFill/>
            <a:ln w="34290" cap="flat">
              <a:solidFill>
                <a:srgbClr val="5B6067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00" dirty="0">
                <a:latin typeface="Montserrat Light" charset="0"/>
              </a:endParaRPr>
            </a:p>
          </p:txBody>
        </p:sp>
        <p:sp>
          <p:nvSpPr>
            <p:cNvPr id="69" name="Shape 2784">
              <a:extLst>
                <a:ext uri="{FF2B5EF4-FFF2-40B4-BE49-F238E27FC236}">
                  <a16:creationId xmlns:a16="http://schemas.microsoft.com/office/drawing/2014/main" id="{B6771B6A-2267-4291-97DB-62A6D7684DD3}"/>
                </a:ext>
              </a:extLst>
            </p:cNvPr>
            <p:cNvSpPr/>
            <p:nvPr/>
          </p:nvSpPr>
          <p:spPr>
            <a:xfrm>
              <a:off x="13737137" y="6183653"/>
              <a:ext cx="1601487" cy="1575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3" y="11229"/>
                  </a:moveTo>
                  <a:lnTo>
                    <a:pt x="20356" y="11234"/>
                  </a:lnTo>
                  <a:lnTo>
                    <a:pt x="11029" y="16143"/>
                  </a:lnTo>
                  <a:lnTo>
                    <a:pt x="11026" y="16138"/>
                  </a:lnTo>
                  <a:cubicBezTo>
                    <a:pt x="10957" y="16174"/>
                    <a:pt x="10883" y="16200"/>
                    <a:pt x="10800" y="16200"/>
                  </a:cubicBezTo>
                  <a:cubicBezTo>
                    <a:pt x="10717" y="16200"/>
                    <a:pt x="10643" y="16174"/>
                    <a:pt x="10574" y="16138"/>
                  </a:cubicBezTo>
                  <a:lnTo>
                    <a:pt x="10571" y="16143"/>
                  </a:lnTo>
                  <a:lnTo>
                    <a:pt x="1244" y="11234"/>
                  </a:lnTo>
                  <a:lnTo>
                    <a:pt x="1247" y="11229"/>
                  </a:lnTo>
                  <a:cubicBezTo>
                    <a:pt x="1091" y="11147"/>
                    <a:pt x="982" y="10988"/>
                    <a:pt x="982" y="10800"/>
                  </a:cubicBezTo>
                  <a:cubicBezTo>
                    <a:pt x="982" y="10612"/>
                    <a:pt x="1091" y="10453"/>
                    <a:pt x="1247" y="10371"/>
                  </a:cubicBezTo>
                  <a:lnTo>
                    <a:pt x="1244" y="10366"/>
                  </a:lnTo>
                  <a:lnTo>
                    <a:pt x="3562" y="9146"/>
                  </a:lnTo>
                  <a:lnTo>
                    <a:pt x="10113" y="12594"/>
                  </a:lnTo>
                  <a:lnTo>
                    <a:pt x="10117" y="12588"/>
                  </a:lnTo>
                  <a:cubicBezTo>
                    <a:pt x="10322" y="12697"/>
                    <a:pt x="10552" y="12764"/>
                    <a:pt x="10800" y="12764"/>
                  </a:cubicBezTo>
                  <a:cubicBezTo>
                    <a:pt x="11048" y="12764"/>
                    <a:pt x="11278" y="12697"/>
                    <a:pt x="11483" y="12588"/>
                  </a:cubicBezTo>
                  <a:lnTo>
                    <a:pt x="11486" y="12594"/>
                  </a:lnTo>
                  <a:lnTo>
                    <a:pt x="18038" y="9146"/>
                  </a:lnTo>
                  <a:lnTo>
                    <a:pt x="20356" y="10366"/>
                  </a:lnTo>
                  <a:lnTo>
                    <a:pt x="20353" y="10371"/>
                  </a:lnTo>
                  <a:cubicBezTo>
                    <a:pt x="20509" y="10453"/>
                    <a:pt x="20618" y="10612"/>
                    <a:pt x="20618" y="10800"/>
                  </a:cubicBezTo>
                  <a:cubicBezTo>
                    <a:pt x="20618" y="10988"/>
                    <a:pt x="20509" y="11147"/>
                    <a:pt x="20353" y="11229"/>
                  </a:cubicBezTo>
                  <a:moveTo>
                    <a:pt x="20356" y="14784"/>
                  </a:moveTo>
                  <a:lnTo>
                    <a:pt x="20353" y="14790"/>
                  </a:lnTo>
                  <a:cubicBezTo>
                    <a:pt x="20509" y="14872"/>
                    <a:pt x="20618" y="15030"/>
                    <a:pt x="20618" y="15218"/>
                  </a:cubicBezTo>
                  <a:cubicBezTo>
                    <a:pt x="20618" y="15407"/>
                    <a:pt x="20509" y="15565"/>
                    <a:pt x="20353" y="15647"/>
                  </a:cubicBezTo>
                  <a:lnTo>
                    <a:pt x="20356" y="15653"/>
                  </a:lnTo>
                  <a:lnTo>
                    <a:pt x="11029" y="20562"/>
                  </a:lnTo>
                  <a:lnTo>
                    <a:pt x="11026" y="20556"/>
                  </a:lnTo>
                  <a:cubicBezTo>
                    <a:pt x="10957" y="20592"/>
                    <a:pt x="10883" y="20618"/>
                    <a:pt x="10800" y="20618"/>
                  </a:cubicBezTo>
                  <a:cubicBezTo>
                    <a:pt x="10717" y="20618"/>
                    <a:pt x="10643" y="20592"/>
                    <a:pt x="10574" y="20556"/>
                  </a:cubicBezTo>
                  <a:lnTo>
                    <a:pt x="10571" y="20562"/>
                  </a:lnTo>
                  <a:lnTo>
                    <a:pt x="1244" y="15653"/>
                  </a:lnTo>
                  <a:lnTo>
                    <a:pt x="1247" y="15647"/>
                  </a:lnTo>
                  <a:cubicBezTo>
                    <a:pt x="1091" y="15565"/>
                    <a:pt x="982" y="15407"/>
                    <a:pt x="982" y="15218"/>
                  </a:cubicBezTo>
                  <a:cubicBezTo>
                    <a:pt x="982" y="15030"/>
                    <a:pt x="1091" y="14872"/>
                    <a:pt x="1247" y="14790"/>
                  </a:cubicBezTo>
                  <a:lnTo>
                    <a:pt x="1244" y="14784"/>
                  </a:lnTo>
                  <a:lnTo>
                    <a:pt x="3562" y="13564"/>
                  </a:lnTo>
                  <a:lnTo>
                    <a:pt x="10113" y="17012"/>
                  </a:lnTo>
                  <a:lnTo>
                    <a:pt x="10117" y="17006"/>
                  </a:lnTo>
                  <a:cubicBezTo>
                    <a:pt x="10322" y="17115"/>
                    <a:pt x="10552" y="17182"/>
                    <a:pt x="10800" y="17182"/>
                  </a:cubicBezTo>
                  <a:cubicBezTo>
                    <a:pt x="11048" y="17182"/>
                    <a:pt x="11278" y="17115"/>
                    <a:pt x="11483" y="17006"/>
                  </a:cubicBezTo>
                  <a:lnTo>
                    <a:pt x="11486" y="17012"/>
                  </a:lnTo>
                  <a:lnTo>
                    <a:pt x="18038" y="13564"/>
                  </a:lnTo>
                  <a:cubicBezTo>
                    <a:pt x="18038" y="13564"/>
                    <a:pt x="20356" y="14784"/>
                    <a:pt x="20356" y="14784"/>
                  </a:cubicBezTo>
                  <a:close/>
                  <a:moveTo>
                    <a:pt x="1244" y="6816"/>
                  </a:moveTo>
                  <a:lnTo>
                    <a:pt x="1247" y="6811"/>
                  </a:lnTo>
                  <a:cubicBezTo>
                    <a:pt x="1091" y="6728"/>
                    <a:pt x="982" y="6570"/>
                    <a:pt x="982" y="6382"/>
                  </a:cubicBezTo>
                  <a:cubicBezTo>
                    <a:pt x="982" y="6194"/>
                    <a:pt x="1091" y="6035"/>
                    <a:pt x="1247" y="5953"/>
                  </a:cubicBezTo>
                  <a:lnTo>
                    <a:pt x="1244" y="5947"/>
                  </a:lnTo>
                  <a:lnTo>
                    <a:pt x="10571" y="1038"/>
                  </a:lnTo>
                  <a:lnTo>
                    <a:pt x="10574" y="1044"/>
                  </a:lnTo>
                  <a:cubicBezTo>
                    <a:pt x="10643" y="1008"/>
                    <a:pt x="10717" y="982"/>
                    <a:pt x="10800" y="982"/>
                  </a:cubicBezTo>
                  <a:cubicBezTo>
                    <a:pt x="10883" y="982"/>
                    <a:pt x="10957" y="1008"/>
                    <a:pt x="11026" y="1044"/>
                  </a:cubicBezTo>
                  <a:lnTo>
                    <a:pt x="11029" y="1038"/>
                  </a:lnTo>
                  <a:lnTo>
                    <a:pt x="20356" y="5947"/>
                  </a:lnTo>
                  <a:lnTo>
                    <a:pt x="20353" y="5953"/>
                  </a:lnTo>
                  <a:cubicBezTo>
                    <a:pt x="20509" y="6035"/>
                    <a:pt x="20618" y="6194"/>
                    <a:pt x="20618" y="6382"/>
                  </a:cubicBezTo>
                  <a:cubicBezTo>
                    <a:pt x="20618" y="6570"/>
                    <a:pt x="20509" y="6728"/>
                    <a:pt x="20353" y="6811"/>
                  </a:cubicBezTo>
                  <a:lnTo>
                    <a:pt x="20356" y="6816"/>
                  </a:lnTo>
                  <a:lnTo>
                    <a:pt x="11029" y="11725"/>
                  </a:lnTo>
                  <a:lnTo>
                    <a:pt x="11026" y="11720"/>
                  </a:lnTo>
                  <a:cubicBezTo>
                    <a:pt x="10957" y="11756"/>
                    <a:pt x="10883" y="11782"/>
                    <a:pt x="10800" y="11782"/>
                  </a:cubicBezTo>
                  <a:cubicBezTo>
                    <a:pt x="10717" y="11782"/>
                    <a:pt x="10643" y="11756"/>
                    <a:pt x="10574" y="11720"/>
                  </a:cubicBezTo>
                  <a:lnTo>
                    <a:pt x="10571" y="11725"/>
                  </a:lnTo>
                  <a:cubicBezTo>
                    <a:pt x="10571" y="11725"/>
                    <a:pt x="1244" y="6816"/>
                    <a:pt x="1244" y="6816"/>
                  </a:cubicBezTo>
                  <a:close/>
                  <a:moveTo>
                    <a:pt x="21600" y="10800"/>
                  </a:moveTo>
                  <a:cubicBezTo>
                    <a:pt x="21600" y="10234"/>
                    <a:pt x="21278" y="9749"/>
                    <a:pt x="20810" y="9503"/>
                  </a:cubicBezTo>
                  <a:lnTo>
                    <a:pt x="20813" y="9497"/>
                  </a:lnTo>
                  <a:lnTo>
                    <a:pt x="19092" y="8591"/>
                  </a:lnTo>
                  <a:lnTo>
                    <a:pt x="20813" y="7685"/>
                  </a:lnTo>
                  <a:lnTo>
                    <a:pt x="20810" y="7679"/>
                  </a:lnTo>
                  <a:cubicBezTo>
                    <a:pt x="21278" y="7433"/>
                    <a:pt x="21600" y="6948"/>
                    <a:pt x="21600" y="6382"/>
                  </a:cubicBezTo>
                  <a:cubicBezTo>
                    <a:pt x="21600" y="5816"/>
                    <a:pt x="21278" y="5331"/>
                    <a:pt x="20810" y="5085"/>
                  </a:cubicBezTo>
                  <a:lnTo>
                    <a:pt x="20813" y="5079"/>
                  </a:lnTo>
                  <a:lnTo>
                    <a:pt x="11486" y="170"/>
                  </a:lnTo>
                  <a:lnTo>
                    <a:pt x="11483" y="175"/>
                  </a:lnTo>
                  <a:cubicBezTo>
                    <a:pt x="11278" y="67"/>
                    <a:pt x="11048" y="0"/>
                    <a:pt x="10800" y="0"/>
                  </a:cubicBezTo>
                  <a:cubicBezTo>
                    <a:pt x="10552" y="0"/>
                    <a:pt x="10322" y="67"/>
                    <a:pt x="10117" y="175"/>
                  </a:cubicBezTo>
                  <a:lnTo>
                    <a:pt x="10113" y="170"/>
                  </a:lnTo>
                  <a:lnTo>
                    <a:pt x="786" y="5079"/>
                  </a:lnTo>
                  <a:lnTo>
                    <a:pt x="790" y="5085"/>
                  </a:lnTo>
                  <a:cubicBezTo>
                    <a:pt x="322" y="5331"/>
                    <a:pt x="0" y="5816"/>
                    <a:pt x="0" y="6382"/>
                  </a:cubicBezTo>
                  <a:cubicBezTo>
                    <a:pt x="0" y="6948"/>
                    <a:pt x="322" y="7433"/>
                    <a:pt x="790" y="7679"/>
                  </a:cubicBezTo>
                  <a:lnTo>
                    <a:pt x="786" y="7685"/>
                  </a:lnTo>
                  <a:lnTo>
                    <a:pt x="2508" y="8591"/>
                  </a:lnTo>
                  <a:lnTo>
                    <a:pt x="786" y="9497"/>
                  </a:lnTo>
                  <a:lnTo>
                    <a:pt x="790" y="9503"/>
                  </a:lnTo>
                  <a:cubicBezTo>
                    <a:pt x="322" y="9749"/>
                    <a:pt x="0" y="10234"/>
                    <a:pt x="0" y="10800"/>
                  </a:cubicBezTo>
                  <a:cubicBezTo>
                    <a:pt x="0" y="11366"/>
                    <a:pt x="322" y="11851"/>
                    <a:pt x="790" y="12097"/>
                  </a:cubicBezTo>
                  <a:lnTo>
                    <a:pt x="786" y="12103"/>
                  </a:lnTo>
                  <a:lnTo>
                    <a:pt x="2508" y="13009"/>
                  </a:lnTo>
                  <a:lnTo>
                    <a:pt x="786" y="13915"/>
                  </a:lnTo>
                  <a:lnTo>
                    <a:pt x="790" y="13921"/>
                  </a:lnTo>
                  <a:cubicBezTo>
                    <a:pt x="322" y="14167"/>
                    <a:pt x="0" y="14652"/>
                    <a:pt x="0" y="15218"/>
                  </a:cubicBezTo>
                  <a:cubicBezTo>
                    <a:pt x="0" y="15784"/>
                    <a:pt x="322" y="16269"/>
                    <a:pt x="790" y="16515"/>
                  </a:cubicBezTo>
                  <a:lnTo>
                    <a:pt x="786" y="16521"/>
                  </a:lnTo>
                  <a:lnTo>
                    <a:pt x="10113" y="21430"/>
                  </a:lnTo>
                  <a:lnTo>
                    <a:pt x="10117" y="21425"/>
                  </a:lnTo>
                  <a:cubicBezTo>
                    <a:pt x="10322" y="21533"/>
                    <a:pt x="10552" y="21600"/>
                    <a:pt x="10800" y="21600"/>
                  </a:cubicBezTo>
                  <a:cubicBezTo>
                    <a:pt x="11048" y="21600"/>
                    <a:pt x="11278" y="21533"/>
                    <a:pt x="11483" y="21425"/>
                  </a:cubicBezTo>
                  <a:lnTo>
                    <a:pt x="11486" y="21430"/>
                  </a:lnTo>
                  <a:lnTo>
                    <a:pt x="20813" y="16521"/>
                  </a:lnTo>
                  <a:lnTo>
                    <a:pt x="20810" y="16515"/>
                  </a:lnTo>
                  <a:cubicBezTo>
                    <a:pt x="21278" y="16269"/>
                    <a:pt x="21600" y="15784"/>
                    <a:pt x="21600" y="15218"/>
                  </a:cubicBezTo>
                  <a:cubicBezTo>
                    <a:pt x="21600" y="14652"/>
                    <a:pt x="21278" y="14167"/>
                    <a:pt x="20810" y="13921"/>
                  </a:cubicBezTo>
                  <a:lnTo>
                    <a:pt x="20813" y="13915"/>
                  </a:lnTo>
                  <a:lnTo>
                    <a:pt x="19092" y="13009"/>
                  </a:lnTo>
                  <a:lnTo>
                    <a:pt x="20813" y="12103"/>
                  </a:lnTo>
                  <a:lnTo>
                    <a:pt x="20810" y="12097"/>
                  </a:lnTo>
                  <a:cubicBezTo>
                    <a:pt x="21278" y="11851"/>
                    <a:pt x="21600" y="11366"/>
                    <a:pt x="21600" y="10800"/>
                  </a:cubicBezTo>
                </a:path>
              </a:pathLst>
            </a:custGeom>
            <a:solidFill>
              <a:srgbClr val="53585F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800" dirty="0">
                <a:latin typeface="Montserrat Light"/>
              </a:endParaRP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393E90DD-EC58-4995-86E8-6C0F4CFBD23D}"/>
                </a:ext>
              </a:extLst>
            </p:cNvPr>
            <p:cNvGrpSpPr/>
            <p:nvPr/>
          </p:nvGrpSpPr>
          <p:grpSpPr>
            <a:xfrm>
              <a:off x="18956015" y="6232665"/>
              <a:ext cx="1392085" cy="1425747"/>
              <a:chOff x="16954518" y="8275924"/>
              <a:chExt cx="679718" cy="679718"/>
            </a:xfrm>
          </p:grpSpPr>
          <p:sp>
            <p:nvSpPr>
              <p:cNvPr id="74" name="Freeform 677">
                <a:extLst>
                  <a:ext uri="{FF2B5EF4-FFF2-40B4-BE49-F238E27FC236}">
                    <a16:creationId xmlns:a16="http://schemas.microsoft.com/office/drawing/2014/main" id="{E5189E5C-C131-4EEF-B97F-DDEB2161E0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54518" y="8275924"/>
                <a:ext cx="679718" cy="679718"/>
              </a:xfrm>
              <a:custGeom>
                <a:avLst/>
                <a:gdLst>
                  <a:gd name="T0" fmla="*/ 843 w 1024"/>
                  <a:gd name="T1" fmla="*/ 187 h 1024"/>
                  <a:gd name="T2" fmla="*/ 843 w 1024"/>
                  <a:gd name="T3" fmla="*/ 187 h 1024"/>
                  <a:gd name="T4" fmla="*/ 843 w 1024"/>
                  <a:gd name="T5" fmla="*/ 844 h 1024"/>
                  <a:gd name="T6" fmla="*/ 187 w 1024"/>
                  <a:gd name="T7" fmla="*/ 844 h 1024"/>
                  <a:gd name="T8" fmla="*/ 187 w 1024"/>
                  <a:gd name="T9" fmla="*/ 187 h 1024"/>
                  <a:gd name="T10" fmla="*/ 843 w 1024"/>
                  <a:gd name="T11" fmla="*/ 187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4" h="1024">
                    <a:moveTo>
                      <a:pt x="843" y="187"/>
                    </a:moveTo>
                    <a:lnTo>
                      <a:pt x="843" y="187"/>
                    </a:lnTo>
                    <a:cubicBezTo>
                      <a:pt x="1023" y="366"/>
                      <a:pt x="1023" y="665"/>
                      <a:pt x="843" y="844"/>
                    </a:cubicBezTo>
                    <a:cubicBezTo>
                      <a:pt x="664" y="1023"/>
                      <a:pt x="366" y="1023"/>
                      <a:pt x="187" y="844"/>
                    </a:cubicBezTo>
                    <a:cubicBezTo>
                      <a:pt x="0" y="665"/>
                      <a:pt x="0" y="366"/>
                      <a:pt x="187" y="187"/>
                    </a:cubicBezTo>
                    <a:cubicBezTo>
                      <a:pt x="366" y="0"/>
                      <a:pt x="664" y="0"/>
                      <a:pt x="843" y="187"/>
                    </a:cubicBezTo>
                  </a:path>
                </a:pathLst>
              </a:custGeom>
              <a:noFill/>
              <a:ln w="34290" cap="flat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000" dirty="0">
                  <a:latin typeface="Montserrat Light" charset="0"/>
                </a:endParaRPr>
              </a:p>
            </p:txBody>
          </p:sp>
          <p:sp>
            <p:nvSpPr>
              <p:cNvPr id="75" name="Freeform 678">
                <a:extLst>
                  <a:ext uri="{FF2B5EF4-FFF2-40B4-BE49-F238E27FC236}">
                    <a16:creationId xmlns:a16="http://schemas.microsoft.com/office/drawing/2014/main" id="{72BF0982-3CB8-48D0-BE22-F4102AED28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42413" y="8366747"/>
                <a:ext cx="506860" cy="506858"/>
              </a:xfrm>
              <a:custGeom>
                <a:avLst/>
                <a:gdLst>
                  <a:gd name="T0" fmla="*/ 627 w 763"/>
                  <a:gd name="T1" fmla="*/ 134 h 762"/>
                  <a:gd name="T2" fmla="*/ 627 w 763"/>
                  <a:gd name="T3" fmla="*/ 134 h 762"/>
                  <a:gd name="T4" fmla="*/ 627 w 763"/>
                  <a:gd name="T5" fmla="*/ 627 h 762"/>
                  <a:gd name="T6" fmla="*/ 135 w 763"/>
                  <a:gd name="T7" fmla="*/ 627 h 762"/>
                  <a:gd name="T8" fmla="*/ 135 w 763"/>
                  <a:gd name="T9" fmla="*/ 134 h 762"/>
                  <a:gd name="T10" fmla="*/ 627 w 763"/>
                  <a:gd name="T11" fmla="*/ 134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3" h="762">
                    <a:moveTo>
                      <a:pt x="627" y="134"/>
                    </a:moveTo>
                    <a:lnTo>
                      <a:pt x="627" y="134"/>
                    </a:lnTo>
                    <a:cubicBezTo>
                      <a:pt x="762" y="268"/>
                      <a:pt x="762" y="492"/>
                      <a:pt x="627" y="627"/>
                    </a:cubicBezTo>
                    <a:cubicBezTo>
                      <a:pt x="485" y="761"/>
                      <a:pt x="269" y="761"/>
                      <a:pt x="135" y="627"/>
                    </a:cubicBezTo>
                    <a:cubicBezTo>
                      <a:pt x="0" y="492"/>
                      <a:pt x="0" y="268"/>
                      <a:pt x="135" y="134"/>
                    </a:cubicBezTo>
                    <a:cubicBezTo>
                      <a:pt x="269" y="0"/>
                      <a:pt x="485" y="0"/>
                      <a:pt x="627" y="134"/>
                    </a:cubicBezTo>
                  </a:path>
                </a:pathLst>
              </a:custGeom>
              <a:noFill/>
              <a:ln w="34290" cap="flat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000" dirty="0">
                  <a:latin typeface="Montserrat Light" charset="0"/>
                </a:endParaRPr>
              </a:p>
            </p:txBody>
          </p:sp>
          <p:sp>
            <p:nvSpPr>
              <p:cNvPr id="76" name="Freeform 679">
                <a:extLst>
                  <a:ext uri="{FF2B5EF4-FFF2-40B4-BE49-F238E27FC236}">
                    <a16:creationId xmlns:a16="http://schemas.microsoft.com/office/drawing/2014/main" id="{1F002C0B-CD60-470B-8F63-1ACD466976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33238" y="8454641"/>
                <a:ext cx="328139" cy="328139"/>
              </a:xfrm>
              <a:custGeom>
                <a:avLst/>
                <a:gdLst>
                  <a:gd name="T0" fmla="*/ 403 w 493"/>
                  <a:gd name="T1" fmla="*/ 90 h 494"/>
                  <a:gd name="T2" fmla="*/ 403 w 493"/>
                  <a:gd name="T3" fmla="*/ 90 h 494"/>
                  <a:gd name="T4" fmla="*/ 403 w 493"/>
                  <a:gd name="T5" fmla="*/ 403 h 494"/>
                  <a:gd name="T6" fmla="*/ 82 w 493"/>
                  <a:gd name="T7" fmla="*/ 403 h 494"/>
                  <a:gd name="T8" fmla="*/ 82 w 493"/>
                  <a:gd name="T9" fmla="*/ 90 h 494"/>
                  <a:gd name="T10" fmla="*/ 403 w 493"/>
                  <a:gd name="T11" fmla="*/ 90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3" h="494">
                    <a:moveTo>
                      <a:pt x="403" y="90"/>
                    </a:moveTo>
                    <a:lnTo>
                      <a:pt x="403" y="90"/>
                    </a:lnTo>
                    <a:cubicBezTo>
                      <a:pt x="492" y="172"/>
                      <a:pt x="492" y="313"/>
                      <a:pt x="403" y="403"/>
                    </a:cubicBezTo>
                    <a:cubicBezTo>
                      <a:pt x="313" y="493"/>
                      <a:pt x="171" y="493"/>
                      <a:pt x="82" y="403"/>
                    </a:cubicBezTo>
                    <a:cubicBezTo>
                      <a:pt x="0" y="313"/>
                      <a:pt x="0" y="172"/>
                      <a:pt x="82" y="90"/>
                    </a:cubicBezTo>
                    <a:cubicBezTo>
                      <a:pt x="171" y="0"/>
                      <a:pt x="313" y="0"/>
                      <a:pt x="403" y="90"/>
                    </a:cubicBezTo>
                  </a:path>
                </a:pathLst>
              </a:custGeom>
              <a:noFill/>
              <a:ln w="34290" cap="flat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000" dirty="0">
                  <a:latin typeface="Montserrat Light" charset="0"/>
                </a:endParaRPr>
              </a:p>
            </p:txBody>
          </p:sp>
          <p:sp>
            <p:nvSpPr>
              <p:cNvPr id="77" name="Freeform 680">
                <a:extLst>
                  <a:ext uri="{FF2B5EF4-FFF2-40B4-BE49-F238E27FC236}">
                    <a16:creationId xmlns:a16="http://schemas.microsoft.com/office/drawing/2014/main" id="{A406F0D8-B4C2-4C4B-A23E-DAFC4A9F2D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18202" y="8539603"/>
                <a:ext cx="155282" cy="155282"/>
              </a:xfrm>
              <a:custGeom>
                <a:avLst/>
                <a:gdLst>
                  <a:gd name="T0" fmla="*/ 194 w 232"/>
                  <a:gd name="T1" fmla="*/ 45 h 232"/>
                  <a:gd name="T2" fmla="*/ 194 w 232"/>
                  <a:gd name="T3" fmla="*/ 45 h 232"/>
                  <a:gd name="T4" fmla="*/ 194 w 232"/>
                  <a:gd name="T5" fmla="*/ 194 h 232"/>
                  <a:gd name="T6" fmla="*/ 44 w 232"/>
                  <a:gd name="T7" fmla="*/ 194 h 232"/>
                  <a:gd name="T8" fmla="*/ 44 w 232"/>
                  <a:gd name="T9" fmla="*/ 45 h 232"/>
                  <a:gd name="T10" fmla="*/ 194 w 232"/>
                  <a:gd name="T11" fmla="*/ 45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2" h="232">
                    <a:moveTo>
                      <a:pt x="194" y="45"/>
                    </a:moveTo>
                    <a:lnTo>
                      <a:pt x="194" y="45"/>
                    </a:lnTo>
                    <a:cubicBezTo>
                      <a:pt x="231" y="82"/>
                      <a:pt x="231" y="149"/>
                      <a:pt x="194" y="194"/>
                    </a:cubicBezTo>
                    <a:cubicBezTo>
                      <a:pt x="149" y="231"/>
                      <a:pt x="82" y="231"/>
                      <a:pt x="44" y="194"/>
                    </a:cubicBezTo>
                    <a:cubicBezTo>
                      <a:pt x="0" y="149"/>
                      <a:pt x="0" y="82"/>
                      <a:pt x="44" y="45"/>
                    </a:cubicBezTo>
                    <a:cubicBezTo>
                      <a:pt x="82" y="0"/>
                      <a:pt x="149" y="0"/>
                      <a:pt x="194" y="45"/>
                    </a:cubicBezTo>
                  </a:path>
                </a:pathLst>
              </a:custGeom>
              <a:noFill/>
              <a:ln w="34290" cap="flat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000" dirty="0">
                  <a:latin typeface="Montserrat Light" charset="0"/>
                </a:endParaRP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7881E2D-A92B-40BE-AA85-04597F891F84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32" name="Graphic 31" descr="Stop">
              <a:extLst>
                <a:ext uri="{FF2B5EF4-FFF2-40B4-BE49-F238E27FC236}">
                  <a16:creationId xmlns:a16="http://schemas.microsoft.com/office/drawing/2014/main" id="{34EC46F0-0DD0-46B3-AF22-B1BBAC5D6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3747C19-C455-489B-AF68-DDBBF070FD5A}"/>
                </a:ext>
              </a:extLst>
            </p:cNvPr>
            <p:cNvSpPr txBox="1"/>
            <p:nvPr/>
          </p:nvSpPr>
          <p:spPr>
            <a:xfrm>
              <a:off x="22543829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1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12391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8529012" y="1390006"/>
            <a:ext cx="731963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LDA &amp; QDA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2F05D3-5069-457C-A2DC-18AABAFEEC13}"/>
              </a:ext>
            </a:extLst>
          </p:cNvPr>
          <p:cNvSpPr txBox="1"/>
          <p:nvPr/>
        </p:nvSpPr>
        <p:spPr>
          <a:xfrm>
            <a:off x="1927226" y="2734560"/>
            <a:ext cx="20523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Exhaustive | 5 Variables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097747" y="12203228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19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1BC119C-8168-463F-BE34-47FAC438FB4B}"/>
              </a:ext>
            </a:extLst>
          </p:cNvPr>
          <p:cNvCxnSpPr>
            <a:cxnSpLocks/>
          </p:cNvCxnSpPr>
          <p:nvPr/>
        </p:nvCxnSpPr>
        <p:spPr>
          <a:xfrm>
            <a:off x="12188825" y="4069080"/>
            <a:ext cx="0" cy="80515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6F9D9D4-F701-4F99-976C-26E3B411A124}"/>
              </a:ext>
            </a:extLst>
          </p:cNvPr>
          <p:cNvSpPr txBox="1"/>
          <p:nvPr/>
        </p:nvSpPr>
        <p:spPr>
          <a:xfrm>
            <a:off x="1258542" y="8824023"/>
            <a:ext cx="9375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FD1D331-4A5E-4277-BF6A-9B27B134EEAE}"/>
              </a:ext>
            </a:extLst>
          </p:cNvPr>
          <p:cNvGrpSpPr/>
          <p:nvPr/>
        </p:nvGrpSpPr>
        <p:grpSpPr>
          <a:xfrm>
            <a:off x="1258549" y="10302213"/>
            <a:ext cx="10183517" cy="1252663"/>
            <a:chOff x="1423544" y="4246724"/>
            <a:chExt cx="21449823" cy="398353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BEEF4A6-4F65-4825-83E7-67D2691B11C8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3CA797B-74C7-42A9-8758-8110129AB997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CF0C676-D948-43C5-AD99-F569CACAFA0A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1563FB9-CEBE-4EB3-9039-24CE5F7F4300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9945841-4AF5-4BD2-B788-E6D931E46D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BC28166-6236-4C56-B1CA-FF92583380D6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9EF96C4-F16C-47A6-A9F6-E644A708DAE7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91.52%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867D341-8C02-4E6C-B168-1B7D8D5E01B9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5.53%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EA94EBF-F4D3-4F55-ABA1-546770284636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15.57%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59F0DD8-F088-4371-B2E0-A39A671AFCFD}"/>
              </a:ext>
            </a:extLst>
          </p:cNvPr>
          <p:cNvSpPr txBox="1"/>
          <p:nvPr/>
        </p:nvSpPr>
        <p:spPr>
          <a:xfrm>
            <a:off x="1258542" y="4126763"/>
            <a:ext cx="10866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Montserrat SemiBold" panose="00000700000000000000" pitchFamily="50" charset="0"/>
              </a:rPr>
              <a:t>LDA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583F21-4D05-4EE1-8B76-C46AFA90DCA0}"/>
              </a:ext>
            </a:extLst>
          </p:cNvPr>
          <p:cNvSpPr txBox="1"/>
          <p:nvPr/>
        </p:nvSpPr>
        <p:spPr>
          <a:xfrm>
            <a:off x="12653258" y="8779787"/>
            <a:ext cx="9375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8423E8D-7472-4241-9579-4D0485AFC224}"/>
              </a:ext>
            </a:extLst>
          </p:cNvPr>
          <p:cNvGrpSpPr/>
          <p:nvPr/>
        </p:nvGrpSpPr>
        <p:grpSpPr>
          <a:xfrm>
            <a:off x="12653265" y="10257977"/>
            <a:ext cx="10183517" cy="1252663"/>
            <a:chOff x="1423544" y="4246724"/>
            <a:chExt cx="21449823" cy="398353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8EDC8F9-D482-4132-A724-8D3EAA5E3C44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A7E99AD-A99A-4937-B780-FEC4C79878BF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7022436-481E-4A9F-803F-F0FBC2A1AEE1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0AB34B3-BB78-437F-BD90-F62ABEB5821E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46BD5F3-59C2-4D65-B985-66A9A89292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46A73F3-36A5-4274-A0A1-8776778BAB45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18AC680-9FB3-4D5B-9E10-5964AF291112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82.85%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D4C7862-587A-4CF7-BB2B-B5C53FB1A33A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19.51%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6602EC1-13F6-484A-80B0-9B8C6EDCB48F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11.45%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3690D5E8-C35C-404A-AF5C-F2B73CC6CB3C}"/>
              </a:ext>
            </a:extLst>
          </p:cNvPr>
          <p:cNvSpPr txBox="1"/>
          <p:nvPr/>
        </p:nvSpPr>
        <p:spPr>
          <a:xfrm>
            <a:off x="12653258" y="4082527"/>
            <a:ext cx="10866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Montserrat SemiBold" panose="00000700000000000000" pitchFamily="50" charset="0"/>
              </a:rPr>
              <a:t>QDA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6C0333A-9709-4C16-B526-07A256789B5A}"/>
              </a:ext>
            </a:extLst>
          </p:cNvPr>
          <p:cNvSpPr txBox="1"/>
          <p:nvPr/>
        </p:nvSpPr>
        <p:spPr>
          <a:xfrm>
            <a:off x="1258542" y="6200592"/>
            <a:ext cx="117492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Country, INT_LOG, INT_IDEO, </a:t>
            </a:r>
            <a:r>
              <a:rPr lang="en-US" sz="3200" dirty="0">
                <a:solidFill>
                  <a:schemeClr val="tx2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natlty1, </a:t>
            </a:r>
            <a:r>
              <a:rPr lang="en-US" sz="3200" dirty="0">
                <a:solidFill>
                  <a:schemeClr val="tx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suicide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8F836AE-BB24-46FD-9229-6FC6EE790568}"/>
              </a:ext>
            </a:extLst>
          </p:cNvPr>
          <p:cNvSpPr txBox="1"/>
          <p:nvPr/>
        </p:nvSpPr>
        <p:spPr>
          <a:xfrm>
            <a:off x="12653265" y="6200592"/>
            <a:ext cx="117492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Country, INT_LOG, INT_IDEO, </a:t>
            </a:r>
            <a:r>
              <a:rPr lang="en-US" sz="3200" dirty="0">
                <a:solidFill>
                  <a:schemeClr val="tx2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natlty1, </a:t>
            </a:r>
            <a:r>
              <a:rPr lang="en-US" sz="3200" dirty="0">
                <a:solidFill>
                  <a:schemeClr val="tx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suicide </a:t>
            </a:r>
          </a:p>
        </p:txBody>
      </p:sp>
    </p:spTree>
    <p:extLst>
      <p:ext uri="{BB962C8B-B14F-4D97-AF65-F5344CB8AC3E}">
        <p14:creationId xmlns:p14="http://schemas.microsoft.com/office/powerpoint/2010/main" val="3067480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6332109" y="1390006"/>
            <a:ext cx="1171346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Variable Selection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2F05D3-5069-457C-A2DC-18AABAFEEC13}"/>
              </a:ext>
            </a:extLst>
          </p:cNvPr>
          <p:cNvSpPr txBox="1"/>
          <p:nvPr/>
        </p:nvSpPr>
        <p:spPr>
          <a:xfrm>
            <a:off x="1927226" y="2734560"/>
            <a:ext cx="20523199" cy="661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Lasso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20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19E287A-7ACA-49FD-94A6-F429181146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37" b="6560"/>
          <a:stretch/>
        </p:blipFill>
        <p:spPr>
          <a:xfrm>
            <a:off x="12758338" y="5038557"/>
            <a:ext cx="10771901" cy="670904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996A8EE-AD35-4578-A343-58943D970951}"/>
              </a:ext>
            </a:extLst>
          </p:cNvPr>
          <p:cNvSpPr txBox="1"/>
          <p:nvPr/>
        </p:nvSpPr>
        <p:spPr>
          <a:xfrm>
            <a:off x="12875032" y="4217290"/>
            <a:ext cx="10462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LASSO CROSS VALIDATION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4DD885-62C5-4CFA-9DB5-640D5681A261}"/>
              </a:ext>
            </a:extLst>
          </p:cNvPr>
          <p:cNvSpPr txBox="1"/>
          <p:nvPr/>
        </p:nvSpPr>
        <p:spPr>
          <a:xfrm>
            <a:off x="1040334" y="4411176"/>
            <a:ext cx="11364784" cy="735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Lasso identified 6 variables to use within our models: </a:t>
            </a:r>
          </a:p>
          <a:p>
            <a:pPr marL="1485717" lvl="1" indent="-571500">
              <a:buFontTx/>
              <a:buChar char="-"/>
            </a:pPr>
            <a:r>
              <a:rPr lang="en-US" sz="3200" b="1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Extended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 – duration of incident lasted more than 24 hours </a:t>
            </a:r>
          </a:p>
          <a:p>
            <a:pPr marL="1485717" lvl="1" indent="-571500">
              <a:lnSpc>
                <a:spcPct val="200000"/>
              </a:lnSpc>
              <a:buFontTx/>
              <a:buChar char="-"/>
            </a:pPr>
            <a:r>
              <a:rPr lang="en-US" sz="3200" b="1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Country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– the country the incident occurred in</a:t>
            </a:r>
          </a:p>
          <a:p>
            <a:pPr marL="1485717" lvl="1" indent="-571500">
              <a:lnSpc>
                <a:spcPct val="200000"/>
              </a:lnSpc>
              <a:buFontTx/>
              <a:buChar char="-"/>
            </a:pPr>
            <a:r>
              <a:rPr lang="en-US" sz="3200" b="1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Region</a:t>
            </a:r>
            <a:r>
              <a:rPr lang="en-US" sz="3200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–  the region the incident occurred in </a:t>
            </a:r>
          </a:p>
          <a:p>
            <a:pPr marL="1485717" lvl="1" indent="-571500">
              <a:lnSpc>
                <a:spcPct val="200000"/>
              </a:lnSpc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Multiple</a:t>
            </a:r>
            <a:r>
              <a:rPr lang="en-US" sz="3200" dirty="0">
                <a:solidFill>
                  <a:schemeClr val="tx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– connected to additional attacks</a:t>
            </a:r>
          </a:p>
          <a:p>
            <a:pPr marL="1485717" lvl="1" indent="-571500">
              <a:lnSpc>
                <a:spcPct val="200000"/>
              </a:lnSpc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Suicide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– the incident was a suicide attack</a:t>
            </a:r>
          </a:p>
          <a:p>
            <a:pPr marL="1485717" lvl="1" indent="-571500">
              <a:lnSpc>
                <a:spcPct val="200000"/>
              </a:lnSpc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Target Type 2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– armed assault </a:t>
            </a:r>
          </a:p>
        </p:txBody>
      </p:sp>
    </p:spTree>
    <p:extLst>
      <p:ext uri="{BB962C8B-B14F-4D97-AF65-F5344CB8AC3E}">
        <p14:creationId xmlns:p14="http://schemas.microsoft.com/office/powerpoint/2010/main" val="3430847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5878448" y="1390006"/>
            <a:ext cx="1262076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Logistic Regression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2F05D3-5069-457C-A2DC-18AABAFEEC13}"/>
              </a:ext>
            </a:extLst>
          </p:cNvPr>
          <p:cNvSpPr txBox="1"/>
          <p:nvPr/>
        </p:nvSpPr>
        <p:spPr>
          <a:xfrm>
            <a:off x="1927226" y="2734560"/>
            <a:ext cx="20523199" cy="661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Lasso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21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8421EAE-72B6-4F63-AC6C-5BA23E3FE833}"/>
              </a:ext>
            </a:extLst>
          </p:cNvPr>
          <p:cNvSpPr txBox="1"/>
          <p:nvPr/>
        </p:nvSpPr>
        <p:spPr>
          <a:xfrm>
            <a:off x="1383624" y="4433057"/>
            <a:ext cx="117492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Extended, Country, Region, Multiple, Suicide, Target Type 2</a:t>
            </a:r>
            <a:endParaRPr lang="en-US" sz="3200" dirty="0">
              <a:solidFill>
                <a:schemeClr val="tx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8FC78E-372A-4DDA-9E05-36B6F77E7456}"/>
              </a:ext>
            </a:extLst>
          </p:cNvPr>
          <p:cNvSpPr txBox="1"/>
          <p:nvPr/>
        </p:nvSpPr>
        <p:spPr>
          <a:xfrm>
            <a:off x="1383623" y="7003775"/>
            <a:ext cx="117492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Dial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c(0.3, 0.35, 0.40, 0.45, 0.5, 0.55, 0.6, 0.65, 0.7)</a:t>
            </a:r>
            <a:endParaRPr lang="en-US" sz="4400" dirty="0">
              <a:solidFill>
                <a:schemeClr val="tx2"/>
              </a:solidFill>
              <a:latin typeface="Montserrat Light" panose="000004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AE7CDA-34C1-4BFC-B4C6-EADA8ED495D2}"/>
              </a:ext>
            </a:extLst>
          </p:cNvPr>
          <p:cNvSpPr txBox="1"/>
          <p:nvPr/>
        </p:nvSpPr>
        <p:spPr>
          <a:xfrm>
            <a:off x="12875031" y="4509706"/>
            <a:ext cx="10462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IMPACT OF DIFFERENT DIAL SETTINGS ON </a:t>
            </a:r>
          </a:p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LOGISTIC REGRESSION PREDICTION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287D25-03BF-42A5-88AE-86B37AFBD9C6}"/>
              </a:ext>
            </a:extLst>
          </p:cNvPr>
          <p:cNvSpPr txBox="1"/>
          <p:nvPr/>
        </p:nvSpPr>
        <p:spPr>
          <a:xfrm>
            <a:off x="1383622" y="9574493"/>
            <a:ext cx="117492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4FDFB69-001B-43E6-92C6-90463878099C}"/>
              </a:ext>
            </a:extLst>
          </p:cNvPr>
          <p:cNvGrpSpPr/>
          <p:nvPr/>
        </p:nvGrpSpPr>
        <p:grpSpPr>
          <a:xfrm>
            <a:off x="1383624" y="10754973"/>
            <a:ext cx="10503576" cy="1252663"/>
            <a:chOff x="1423544" y="4246724"/>
            <a:chExt cx="21449823" cy="39835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C77C3C-6577-44D6-A3E8-DF64AE3D9886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7EE1B7F-4062-40F3-AABF-30F538A98076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5E32BCC-7EF0-4A56-B33F-19BA7B18F788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5499C09-85A3-4D06-A185-21D6EC73FBC9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CBA1708-04B1-4156-8762-6582184FF6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AF5D5F5-468C-4555-AC59-C7E138ECFC8E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4048F76-DE9C-4412-AE3B-E099CC633383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80.89%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B71013F-15B2-480E-A651-586FC559CAF6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20.00%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BAA6C3-EE13-4A49-8CDC-77DB0AA20F7E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16.96%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47E223D-824F-495C-BA9B-5643538F38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640" r="3620" b="3984"/>
          <a:stretch/>
        </p:blipFill>
        <p:spPr>
          <a:xfrm>
            <a:off x="12875031" y="5654051"/>
            <a:ext cx="10528482" cy="663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262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8529012" y="1390006"/>
            <a:ext cx="731963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LDA &amp; QDA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2F05D3-5069-457C-A2DC-18AABAFEEC13}"/>
              </a:ext>
            </a:extLst>
          </p:cNvPr>
          <p:cNvSpPr txBox="1"/>
          <p:nvPr/>
        </p:nvSpPr>
        <p:spPr>
          <a:xfrm>
            <a:off x="1927226" y="2734560"/>
            <a:ext cx="20523199" cy="661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Lasso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22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A6CB01-E503-4994-B683-891300694DC8}"/>
              </a:ext>
            </a:extLst>
          </p:cNvPr>
          <p:cNvCxnSpPr>
            <a:cxnSpLocks/>
          </p:cNvCxnSpPr>
          <p:nvPr/>
        </p:nvCxnSpPr>
        <p:spPr>
          <a:xfrm>
            <a:off x="12188825" y="4069080"/>
            <a:ext cx="0" cy="80515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7EAA3B1-7334-43C1-9677-69D5AF6D092D}"/>
              </a:ext>
            </a:extLst>
          </p:cNvPr>
          <p:cNvSpPr txBox="1"/>
          <p:nvPr/>
        </p:nvSpPr>
        <p:spPr>
          <a:xfrm>
            <a:off x="1258542" y="8824023"/>
            <a:ext cx="9375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F1BDD41-8D1B-4512-828D-500014EEF914}"/>
              </a:ext>
            </a:extLst>
          </p:cNvPr>
          <p:cNvGrpSpPr/>
          <p:nvPr/>
        </p:nvGrpSpPr>
        <p:grpSpPr>
          <a:xfrm>
            <a:off x="12627423" y="10416639"/>
            <a:ext cx="10183517" cy="1252663"/>
            <a:chOff x="1423544" y="4246724"/>
            <a:chExt cx="21449823" cy="398353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452A792-82BA-40B6-9183-AA6FDABC45D0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D1E57E-AB3A-49D4-8E64-0F3145C5BE65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39D8A60-4488-42BF-9500-5E1865D078C4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500536E-AC2E-4955-8ABE-26AA8C8C74DC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DBA35FE-C549-4F58-9F51-78D81C9822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EAF3522-CFD4-43B6-A98D-CDC75F9B1E6A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8AD6BB2-229A-4303-A4CB-76DD4D4D3A09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81.23%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16B3063-424F-4801-9ED5-B58DA450BE83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5.69%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6F2CF69-233F-49BC-8F83-88F2E8E1CD3F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50.31%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1AB7A817-CBAA-451B-AFD5-352F09D9742F}"/>
              </a:ext>
            </a:extLst>
          </p:cNvPr>
          <p:cNvSpPr txBox="1"/>
          <p:nvPr/>
        </p:nvSpPr>
        <p:spPr>
          <a:xfrm>
            <a:off x="1258542" y="4126763"/>
            <a:ext cx="10866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Montserrat SemiBold" panose="00000700000000000000" pitchFamily="50" charset="0"/>
              </a:rPr>
              <a:t>LDA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0C52C7-4405-4062-80EF-785FC2DFA39C}"/>
              </a:ext>
            </a:extLst>
          </p:cNvPr>
          <p:cNvSpPr txBox="1"/>
          <p:nvPr/>
        </p:nvSpPr>
        <p:spPr>
          <a:xfrm>
            <a:off x="12653258" y="8779787"/>
            <a:ext cx="9375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2810F71-468C-475B-97D7-EAD4464E2CA2}"/>
              </a:ext>
            </a:extLst>
          </p:cNvPr>
          <p:cNvGrpSpPr/>
          <p:nvPr/>
        </p:nvGrpSpPr>
        <p:grpSpPr>
          <a:xfrm>
            <a:off x="1258542" y="10446513"/>
            <a:ext cx="10183517" cy="1252663"/>
            <a:chOff x="1423544" y="4246724"/>
            <a:chExt cx="21449823" cy="3983531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98F46CE-7FE8-4FB5-B129-2809EA3AB418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012FC4C-2C44-45F0-8E74-154DE6425155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B093729-5CE7-4051-A595-FA1CB1DE88D7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31D372B-FF80-426C-A1FF-3B8FC57EA1C9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25569D0-22A7-4F92-B3AA-92F2BC5C3E3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3E7CB49-9BC3-45EB-8FE2-6FA12356FB46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7582C2-9B86-450D-9188-1FF45900CDF4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84.90%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EF3C834-9D6D-4285-86EF-CDF0ADE89EED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4.89%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7ACC8D1-30D4-4E6A-8975-C1B4A92FC619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39.79%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E4E1FB9-26E0-492B-93BF-37E0F3FB315B}"/>
              </a:ext>
            </a:extLst>
          </p:cNvPr>
          <p:cNvSpPr txBox="1"/>
          <p:nvPr/>
        </p:nvSpPr>
        <p:spPr>
          <a:xfrm>
            <a:off x="12653258" y="4082527"/>
            <a:ext cx="10866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Montserrat SemiBold" panose="00000700000000000000" pitchFamily="50" charset="0"/>
              </a:rPr>
              <a:t>QDA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2603C3-33E3-4CF8-AAC5-E9A42892BE69}"/>
              </a:ext>
            </a:extLst>
          </p:cNvPr>
          <p:cNvSpPr txBox="1"/>
          <p:nvPr/>
        </p:nvSpPr>
        <p:spPr>
          <a:xfrm>
            <a:off x="1258542" y="6026244"/>
            <a:ext cx="117492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Extended, Country, Region, Multiple, Suicide, Target Type 2</a:t>
            </a:r>
            <a:endParaRPr lang="en-US" sz="3200" dirty="0">
              <a:solidFill>
                <a:schemeClr val="tx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97F5DE0-2EA8-4EAE-B27A-CBE741ACD57B}"/>
              </a:ext>
            </a:extLst>
          </p:cNvPr>
          <p:cNvSpPr txBox="1"/>
          <p:nvPr/>
        </p:nvSpPr>
        <p:spPr>
          <a:xfrm>
            <a:off x="12653265" y="6026244"/>
            <a:ext cx="117492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Extended, Country, Region, Multiple, Suicide, Target Type 2</a:t>
            </a:r>
            <a:endParaRPr lang="en-US" sz="3200" dirty="0">
              <a:solidFill>
                <a:schemeClr val="tx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222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6764914" y="1390006"/>
            <a:ext cx="1084784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Subset Selection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2F05D3-5069-457C-A2DC-18AABAFEEC13}"/>
              </a:ext>
            </a:extLst>
          </p:cNvPr>
          <p:cNvSpPr txBox="1"/>
          <p:nvPr/>
        </p:nvSpPr>
        <p:spPr>
          <a:xfrm>
            <a:off x="1927226" y="2734560"/>
            <a:ext cx="20523199" cy="661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PCR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E6B4EAA-B511-49C4-97BC-111DE747A764}"/>
              </a:ext>
            </a:extLst>
          </p:cNvPr>
          <p:cNvGrpSpPr/>
          <p:nvPr/>
        </p:nvGrpSpPr>
        <p:grpSpPr>
          <a:xfrm>
            <a:off x="3332574" y="4535002"/>
            <a:ext cx="17712502" cy="6058565"/>
            <a:chOff x="4960654" y="4357429"/>
            <a:chExt cx="14506783" cy="4962048"/>
          </a:xfrm>
        </p:grpSpPr>
        <p:sp>
          <p:nvSpPr>
            <p:cNvPr id="30" name="Hexagon 29">
              <a:extLst>
                <a:ext uri="{FF2B5EF4-FFF2-40B4-BE49-F238E27FC236}">
                  <a16:creationId xmlns:a16="http://schemas.microsoft.com/office/drawing/2014/main" id="{9F646CBD-02C8-4037-9AFA-DF6AFC7BE732}"/>
                </a:ext>
              </a:extLst>
            </p:cNvPr>
            <p:cNvSpPr/>
            <p:nvPr/>
          </p:nvSpPr>
          <p:spPr>
            <a:xfrm rot="16200000">
              <a:off x="4700062" y="4618023"/>
              <a:ext cx="4960600" cy="4439414"/>
            </a:xfrm>
            <a:prstGeom prst="hexagon">
              <a:avLst/>
            </a:prstGeom>
            <a:noFill/>
            <a:ln w="28575">
              <a:solidFill>
                <a:srgbClr val="0E0E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E0E0E"/>
                </a:solidFill>
                <a:latin typeface="Montserrat Light" charset="0"/>
              </a:endParaRPr>
            </a:p>
          </p:txBody>
        </p:sp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2286E2E9-808A-429C-A6BC-DA84A3F27582}"/>
                </a:ext>
              </a:extLst>
            </p:cNvPr>
            <p:cNvSpPr/>
            <p:nvPr/>
          </p:nvSpPr>
          <p:spPr>
            <a:xfrm rot="16200000">
              <a:off x="9733746" y="4618022"/>
              <a:ext cx="4960600" cy="4439414"/>
            </a:xfrm>
            <a:prstGeom prst="hexagon">
              <a:avLst/>
            </a:prstGeom>
            <a:noFill/>
            <a:ln w="28575">
              <a:solidFill>
                <a:srgbClr val="0E0E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E0E0E"/>
                </a:solidFill>
                <a:latin typeface="Montserrat Light" charset="0"/>
              </a:endParaRPr>
            </a:p>
          </p:txBody>
        </p:sp>
        <p:sp>
          <p:nvSpPr>
            <p:cNvPr id="32" name="Hexagon 31">
              <a:extLst>
                <a:ext uri="{FF2B5EF4-FFF2-40B4-BE49-F238E27FC236}">
                  <a16:creationId xmlns:a16="http://schemas.microsoft.com/office/drawing/2014/main" id="{93DBAFD1-FA08-47B2-818D-257EF9E09A5B}"/>
                </a:ext>
              </a:extLst>
            </p:cNvPr>
            <p:cNvSpPr/>
            <p:nvPr/>
          </p:nvSpPr>
          <p:spPr>
            <a:xfrm rot="16200000">
              <a:off x="14767430" y="4619470"/>
              <a:ext cx="4960600" cy="4439414"/>
            </a:xfrm>
            <a:prstGeom prst="hexagon">
              <a:avLst/>
            </a:prstGeom>
            <a:noFill/>
            <a:ln w="28575">
              <a:solidFill>
                <a:srgbClr val="0E0E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E0E0E"/>
                </a:solidFill>
                <a:latin typeface="Montserrat Light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1F1E905-C34F-49C5-AB39-FF2A0A2B7021}"/>
                </a:ext>
              </a:extLst>
            </p:cNvPr>
            <p:cNvSpPr txBox="1"/>
            <p:nvPr/>
          </p:nvSpPr>
          <p:spPr>
            <a:xfrm>
              <a:off x="5392051" y="5882537"/>
              <a:ext cx="357662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spc="300" dirty="0">
                  <a:solidFill>
                    <a:srgbClr val="0E0E0E"/>
                  </a:solidFill>
                  <a:latin typeface="Montserrat SemiBold" panose="00000700000000000000" pitchFamily="50" charset="0"/>
                  <a:ea typeface="Montserrat" charset="0"/>
                  <a:cs typeface="Montserrat" charset="0"/>
                </a:rPr>
                <a:t>VARIABLES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82726C5-70FC-4F75-A769-A9AC1BFF4A8D}"/>
                </a:ext>
              </a:extLst>
            </p:cNvPr>
            <p:cNvSpPr txBox="1"/>
            <p:nvPr/>
          </p:nvSpPr>
          <p:spPr>
            <a:xfrm>
              <a:off x="4960654" y="6837728"/>
              <a:ext cx="4325748" cy="464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3680"/>
                </a:lnSpc>
              </a:pPr>
              <a:r>
                <a:rPr lang="en-US" sz="3200" dirty="0">
                  <a:solidFill>
                    <a:srgbClr val="0E0E0E"/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Undistinguishable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031C404-C49A-409D-BE2F-8B4A00A01AA8}"/>
                </a:ext>
              </a:extLst>
            </p:cNvPr>
            <p:cNvSpPr txBox="1"/>
            <p:nvPr/>
          </p:nvSpPr>
          <p:spPr>
            <a:xfrm>
              <a:off x="11479710" y="5882536"/>
              <a:ext cx="146867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spc="300" dirty="0">
                  <a:solidFill>
                    <a:srgbClr val="0E0E0E"/>
                  </a:solidFill>
                  <a:latin typeface="Montserrat SemiBold" panose="00000700000000000000" pitchFamily="50" charset="0"/>
                  <a:ea typeface="Montserrat" charset="0"/>
                  <a:cs typeface="Montserrat" charset="0"/>
                </a:rPr>
                <a:t>PRO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66AEA5C-28DB-40C3-BD04-C1EEFA1FE6AE}"/>
                </a:ext>
              </a:extLst>
            </p:cNvPr>
            <p:cNvSpPr txBox="1"/>
            <p:nvPr/>
          </p:nvSpPr>
          <p:spPr>
            <a:xfrm>
              <a:off x="10210721" y="6681232"/>
              <a:ext cx="4006648" cy="1241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3680"/>
                </a:lnSpc>
              </a:pPr>
              <a:r>
                <a:rPr lang="en-US" sz="3200" dirty="0">
                  <a:solidFill>
                    <a:srgbClr val="0E0E0E"/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If results are sound, provides a quick, accurate result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4B4C443-C6C9-4BCC-A30B-D7275CEAFB20}"/>
                </a:ext>
              </a:extLst>
            </p:cNvPr>
            <p:cNvSpPr txBox="1"/>
            <p:nvPr/>
          </p:nvSpPr>
          <p:spPr>
            <a:xfrm>
              <a:off x="16490150" y="5882535"/>
              <a:ext cx="151515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spc="300" dirty="0">
                  <a:solidFill>
                    <a:srgbClr val="0E0E0E"/>
                  </a:solidFill>
                  <a:latin typeface="Montserrat SemiBold" panose="00000700000000000000" pitchFamily="50" charset="0"/>
                  <a:ea typeface="Montserrat" charset="0"/>
                  <a:cs typeface="Montserrat" charset="0"/>
                </a:rPr>
                <a:t>CON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08AE9FF-3464-4F55-B007-54D37B541457}"/>
                </a:ext>
              </a:extLst>
            </p:cNvPr>
            <p:cNvSpPr txBox="1"/>
            <p:nvPr/>
          </p:nvSpPr>
          <p:spPr>
            <a:xfrm>
              <a:off x="15294332" y="6713487"/>
              <a:ext cx="3906795" cy="1241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3680"/>
                </a:lnSpc>
              </a:pPr>
              <a:r>
                <a:rPr lang="en-US" sz="3200" dirty="0">
                  <a:solidFill>
                    <a:srgbClr val="0E0E0E"/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Impact of individual factors cannot be analyzed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B835C19-E5FA-4B40-8495-3071A1D3EE1C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7" name="Graphic 16" descr="Stop">
              <a:extLst>
                <a:ext uri="{FF2B5EF4-FFF2-40B4-BE49-F238E27FC236}">
                  <a16:creationId xmlns:a16="http://schemas.microsoft.com/office/drawing/2014/main" id="{48C98A5A-0F03-479B-A1DF-4A99B6B1A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B67AE0-6B94-4735-B876-1DEB00825B51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23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76310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828893-BF2A-41EE-A136-AF7E8C426607}"/>
              </a:ext>
            </a:extLst>
          </p:cNvPr>
          <p:cNvSpPr txBox="1"/>
          <p:nvPr/>
        </p:nvSpPr>
        <p:spPr>
          <a:xfrm>
            <a:off x="5878448" y="1390006"/>
            <a:ext cx="1262076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Logistic Regression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71F5E-3A70-45D1-ACF1-C198D89F1251}"/>
              </a:ext>
            </a:extLst>
          </p:cNvPr>
          <p:cNvSpPr txBox="1"/>
          <p:nvPr/>
        </p:nvSpPr>
        <p:spPr>
          <a:xfrm>
            <a:off x="10065489" y="929868"/>
            <a:ext cx="4246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MODEL BUILDING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2F05D3-5069-457C-A2DC-18AABAFEEC13}"/>
              </a:ext>
            </a:extLst>
          </p:cNvPr>
          <p:cNvSpPr txBox="1"/>
          <p:nvPr/>
        </p:nvSpPr>
        <p:spPr>
          <a:xfrm>
            <a:off x="1927226" y="2734560"/>
            <a:ext cx="20523199" cy="661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spc="300" dirty="0">
                <a:latin typeface="Montserrat Light" panose="00000400000000000000" pitchFamily="50" charset="0"/>
                <a:ea typeface="Montserrat Light" charset="0"/>
                <a:cs typeface="Montserrat Light" charset="0"/>
              </a:rPr>
              <a:t>PCR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1E1E28-327B-42BB-8523-E59FB6750EF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6" name="Graphic 15" descr="Stop">
              <a:extLst>
                <a:ext uri="{FF2B5EF4-FFF2-40B4-BE49-F238E27FC236}">
                  <a16:creationId xmlns:a16="http://schemas.microsoft.com/office/drawing/2014/main" id="{48A5BA07-9963-42A6-9A20-95460918D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11F54F-14BF-4DE0-A5A0-4DD7EB64B58C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24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111F7991-32F8-459C-87A5-A25A51BD0EF7}"/>
              </a:ext>
            </a:extLst>
          </p:cNvPr>
          <p:cNvSpPr txBox="1"/>
          <p:nvPr/>
        </p:nvSpPr>
        <p:spPr>
          <a:xfrm>
            <a:off x="1383624" y="4433057"/>
            <a:ext cx="117492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Variables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</a:rPr>
              <a:t>Unknown</a:t>
            </a:r>
            <a:endParaRPr lang="en-US" sz="3200" dirty="0">
              <a:solidFill>
                <a:schemeClr val="tx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7D16BD-6E39-425E-9FCF-AC918DF71A10}"/>
              </a:ext>
            </a:extLst>
          </p:cNvPr>
          <p:cNvSpPr txBox="1"/>
          <p:nvPr/>
        </p:nvSpPr>
        <p:spPr>
          <a:xfrm>
            <a:off x="1383623" y="7003775"/>
            <a:ext cx="117492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Dial</a:t>
            </a:r>
          </a:p>
          <a:p>
            <a:pPr marL="1485717" lvl="1" indent="-571500">
              <a:buFontTx/>
              <a:buChar char="-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c(0.30, 0.35, 0.40, 0.45 ,0.50, 0.55, 0.60, 0.65, 0.70)</a:t>
            </a:r>
            <a:endParaRPr lang="en-US" sz="4400" dirty="0">
              <a:solidFill>
                <a:schemeClr val="tx2"/>
              </a:solidFill>
              <a:latin typeface="Montserrat Light" panose="00000400000000000000" pitchFamily="50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CCA08A-D125-4A99-921D-F0636C633513}"/>
              </a:ext>
            </a:extLst>
          </p:cNvPr>
          <p:cNvSpPr txBox="1"/>
          <p:nvPr/>
        </p:nvSpPr>
        <p:spPr>
          <a:xfrm>
            <a:off x="12875031" y="4509706"/>
            <a:ext cx="10462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IMPACT OF DIFFERENT DIAL SETTINGS ON </a:t>
            </a:r>
          </a:p>
          <a:p>
            <a:pPr algn="ctr"/>
            <a:r>
              <a:rPr lang="en-US" sz="2400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LOGISTIC REGRESSION PREDICTION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FA124B3-D3A7-4C32-9C2A-33C5A3EF20E0}"/>
              </a:ext>
            </a:extLst>
          </p:cNvPr>
          <p:cNvSpPr txBox="1"/>
          <p:nvPr/>
        </p:nvSpPr>
        <p:spPr>
          <a:xfrm>
            <a:off x="1383622" y="9574493"/>
            <a:ext cx="117492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Results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1F4280F-3652-41AB-B019-EBD096F04A19}"/>
              </a:ext>
            </a:extLst>
          </p:cNvPr>
          <p:cNvGrpSpPr/>
          <p:nvPr/>
        </p:nvGrpSpPr>
        <p:grpSpPr>
          <a:xfrm>
            <a:off x="1383624" y="10754973"/>
            <a:ext cx="10503576" cy="1252663"/>
            <a:chOff x="1423544" y="4246724"/>
            <a:chExt cx="21449823" cy="398353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016F4E7-0990-48BB-8C3F-4C0FBCA461D5}"/>
                </a:ext>
              </a:extLst>
            </p:cNvPr>
            <p:cNvSpPr txBox="1"/>
            <p:nvPr/>
          </p:nvSpPr>
          <p:spPr>
            <a:xfrm>
              <a:off x="1423544" y="4610605"/>
              <a:ext cx="7372114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CORRECTNESS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7DD92C5-2E2F-4C8F-9A68-68B89E8FE0FE}"/>
                </a:ext>
              </a:extLst>
            </p:cNvPr>
            <p:cNvSpPr txBox="1"/>
            <p:nvPr/>
          </p:nvSpPr>
          <p:spPr>
            <a:xfrm>
              <a:off x="8795656" y="4610605"/>
              <a:ext cx="7019802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1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1032F0C-ABF3-4B87-A10B-93EA5112E91E}"/>
                </a:ext>
              </a:extLst>
            </p:cNvPr>
            <p:cNvSpPr txBox="1"/>
            <p:nvPr/>
          </p:nvSpPr>
          <p:spPr>
            <a:xfrm>
              <a:off x="15539359" y="4610605"/>
              <a:ext cx="7238005" cy="845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TYPE 2 ERROR</a:t>
              </a:r>
              <a:endParaRPr lang="en-US" sz="2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8DF88C4-00DC-4CF5-BD04-DFBFE8738598}"/>
                </a:ext>
              </a:extLst>
            </p:cNvPr>
            <p:cNvCxnSpPr>
              <a:cxnSpLocks/>
            </p:cNvCxnSpPr>
            <p:nvPr/>
          </p:nvCxnSpPr>
          <p:spPr>
            <a:xfrm>
              <a:off x="8795658" y="4246724"/>
              <a:ext cx="0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BD8EA8E-2DDA-4219-979E-4581703304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15457" y="4246724"/>
              <a:ext cx="7" cy="38428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0318D74-777D-4BC4-A99E-16D0D02D3C1D}"/>
                </a:ext>
              </a:extLst>
            </p:cNvPr>
            <p:cNvCxnSpPr>
              <a:cxnSpLocks/>
            </p:cNvCxnSpPr>
            <p:nvPr/>
          </p:nvCxnSpPr>
          <p:spPr>
            <a:xfrm>
              <a:off x="1423544" y="6001972"/>
              <a:ext cx="214117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53F91F9-E868-44B6-8D86-0762EAD39B3B}"/>
                </a:ext>
              </a:extLst>
            </p:cNvPr>
            <p:cNvSpPr txBox="1"/>
            <p:nvPr/>
          </p:nvSpPr>
          <p:spPr>
            <a:xfrm>
              <a:off x="1423544" y="6370641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66.18%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84783C8-B609-4C23-B6CF-5275F4DB5729}"/>
                </a:ext>
              </a:extLst>
            </p:cNvPr>
            <p:cNvSpPr txBox="1"/>
            <p:nvPr/>
          </p:nvSpPr>
          <p:spPr>
            <a:xfrm>
              <a:off x="8443352" y="6354865"/>
              <a:ext cx="7372109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41.21%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68BA434-6989-4AC1-8CAB-5AFFBDDE5525}"/>
                </a:ext>
              </a:extLst>
            </p:cNvPr>
            <p:cNvSpPr txBox="1"/>
            <p:nvPr/>
          </p:nvSpPr>
          <p:spPr>
            <a:xfrm>
              <a:off x="15815464" y="6333492"/>
              <a:ext cx="7057903" cy="1859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2"/>
                  </a:solidFill>
                  <a:latin typeface="Montserrat Medium" panose="00000600000000000000" pitchFamily="50" charset="0"/>
                </a:rPr>
                <a:t>15.95%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209D198-DEDE-466E-BDEA-5D68227BE3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08" t="11362" r="3891" b="2753"/>
          <a:stretch/>
        </p:blipFill>
        <p:spPr>
          <a:xfrm>
            <a:off x="13322198" y="5520673"/>
            <a:ext cx="9567948" cy="652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383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8867" y="0"/>
            <a:ext cx="24377650" cy="13716000"/>
          </a:xfrm>
          <a:prstGeom prst="rect">
            <a:avLst/>
          </a:prstGeom>
          <a:solidFill>
            <a:srgbClr val="0E0E0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07444" y="6257834"/>
            <a:ext cx="107805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spc="3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THE RESULTS</a:t>
            </a:r>
          </a:p>
        </p:txBody>
      </p:sp>
      <p:sp>
        <p:nvSpPr>
          <p:cNvPr id="6" name="Rectangle 5"/>
          <p:cNvSpPr/>
          <p:nvPr/>
        </p:nvSpPr>
        <p:spPr>
          <a:xfrm>
            <a:off x="5178502" y="5881274"/>
            <a:ext cx="14020647" cy="2084080"/>
          </a:xfrm>
          <a:prstGeom prst="rect">
            <a:avLst/>
          </a:prstGeom>
          <a:noFill/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dirty="0">
              <a:latin typeface="Montserrat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F28549-91F8-4F1C-A8A0-DD3508623E93}"/>
              </a:ext>
            </a:extLst>
          </p:cNvPr>
          <p:cNvSpPr txBox="1"/>
          <p:nvPr/>
        </p:nvSpPr>
        <p:spPr>
          <a:xfrm>
            <a:off x="20515385" y="492369"/>
            <a:ext cx="3305907" cy="1312985"/>
          </a:xfrm>
          <a:prstGeom prst="rect">
            <a:avLst/>
          </a:prstGeom>
          <a:solidFill>
            <a:srgbClr val="86868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727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45C433-E12E-44B8-9F4F-103C0D9A553B}"/>
              </a:ext>
            </a:extLst>
          </p:cNvPr>
          <p:cNvSpPr txBox="1"/>
          <p:nvPr/>
        </p:nvSpPr>
        <p:spPr>
          <a:xfrm>
            <a:off x="9037963" y="1390006"/>
            <a:ext cx="630172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Summary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DDD5A0-1599-4379-9ED9-85FBC2C031A9}"/>
              </a:ext>
            </a:extLst>
          </p:cNvPr>
          <p:cNvSpPr txBox="1"/>
          <p:nvPr/>
        </p:nvSpPr>
        <p:spPr>
          <a:xfrm>
            <a:off x="10542383" y="929868"/>
            <a:ext cx="32928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THE RESULTS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00E5F9A-53EF-42BD-B307-B7ABC2D5B9FE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3" name="Graphic 12" descr="Stop">
              <a:extLst>
                <a:ext uri="{FF2B5EF4-FFF2-40B4-BE49-F238E27FC236}">
                  <a16:creationId xmlns:a16="http://schemas.microsoft.com/office/drawing/2014/main" id="{04363229-64EB-4807-8E3A-9250BA9C5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C009689-ABF7-4FE2-93D7-B750D01570CE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26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E112F964-0010-4419-BDA8-FBCACCDA2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6577746"/>
              </p:ext>
            </p:extLst>
          </p:nvPr>
        </p:nvGraphicFramePr>
        <p:xfrm>
          <a:off x="1006798" y="3231777"/>
          <a:ext cx="22523439" cy="905852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75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13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08008">
                  <a:extLst>
                    <a:ext uri="{9D8B030D-6E8A-4147-A177-3AD203B41FA5}">
                      <a16:colId xmlns:a16="http://schemas.microsoft.com/office/drawing/2014/main" val="472452444"/>
                    </a:ext>
                  </a:extLst>
                </a:gridCol>
                <a:gridCol w="4306956">
                  <a:extLst>
                    <a:ext uri="{9D8B030D-6E8A-4147-A177-3AD203B41FA5}">
                      <a16:colId xmlns:a16="http://schemas.microsoft.com/office/drawing/2014/main" val="3923957404"/>
                    </a:ext>
                  </a:extLst>
                </a:gridCol>
                <a:gridCol w="3697357">
                  <a:extLst>
                    <a:ext uri="{9D8B030D-6E8A-4147-A177-3AD203B41FA5}">
                      <a16:colId xmlns:a16="http://schemas.microsoft.com/office/drawing/2014/main" val="596671730"/>
                    </a:ext>
                  </a:extLst>
                </a:gridCol>
                <a:gridCol w="3294167">
                  <a:extLst>
                    <a:ext uri="{9D8B030D-6E8A-4147-A177-3AD203B41FA5}">
                      <a16:colId xmlns:a16="http://schemas.microsoft.com/office/drawing/2014/main" val="2465608571"/>
                    </a:ext>
                  </a:extLst>
                </a:gridCol>
              </a:tblGrid>
              <a:tr h="997102"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Model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Subset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Overall Correctness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Type 1 Error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Type 2 Error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Power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0997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 err="1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LogR</a:t>
                      </a:r>
                      <a:endParaRPr lang="en-US" sz="2800" b="0" i="0" spc="0" dirty="0">
                        <a:solidFill>
                          <a:schemeClr val="tx2"/>
                        </a:solidFill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3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85.25%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14.26%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15.93%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0.84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7114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3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91.60%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5.20%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16.12%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0.84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7114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QDA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3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67.90%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39.93%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13.94%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0.86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0997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 err="1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LogR</a:t>
                      </a:r>
                      <a:endParaRPr lang="en-US" sz="2800" b="0" i="0" spc="0" dirty="0">
                        <a:solidFill>
                          <a:schemeClr val="tx2"/>
                        </a:solidFill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85.19%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14.23%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16.22%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0.84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7114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90.61%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6.48%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16.43%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0.84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7114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QDA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70.58%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36.17%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13.15%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0.87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1729689"/>
                  </a:ext>
                </a:extLst>
              </a:tr>
              <a:tr h="640524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 err="1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LogR</a:t>
                      </a:r>
                      <a:endParaRPr lang="en-US" sz="2800" b="0" i="0" spc="0" dirty="0">
                        <a:solidFill>
                          <a:schemeClr val="tx2"/>
                        </a:solidFill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5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85.05%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14.84%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15.24%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0.85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377092"/>
                  </a:ext>
                </a:extLst>
              </a:tr>
              <a:tr h="597114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5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91.52%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5.54%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15.57%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0.84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1631511"/>
                  </a:ext>
                </a:extLst>
              </a:tr>
              <a:tr h="597114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QDA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5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82.85%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19.51%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11.45%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0.86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432311"/>
                  </a:ext>
                </a:extLst>
              </a:tr>
              <a:tr h="660997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 err="1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LogR</a:t>
                      </a:r>
                      <a:endParaRPr lang="en-US" sz="2800" b="0" i="0" spc="0" dirty="0">
                        <a:solidFill>
                          <a:schemeClr val="tx2"/>
                        </a:solidFill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Lasso 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80.89%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20.00%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16.96%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0.83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9192098"/>
                  </a:ext>
                </a:extLst>
              </a:tr>
              <a:tr h="597114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Lasso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84.89%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spc="0" dirty="0">
                          <a:solidFill>
                            <a:schemeClr val="bg1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4.89%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39.79%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0.60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596265"/>
                  </a:ext>
                </a:extLst>
              </a:tr>
              <a:tr h="597114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QDA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Lasso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81.23%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5.69%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50.31%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0.50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203459"/>
                  </a:ext>
                </a:extLst>
              </a:tr>
              <a:tr h="660997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 err="1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LogR</a:t>
                      </a:r>
                      <a:endParaRPr lang="en-US" sz="2800" b="0" i="0" spc="0" dirty="0">
                        <a:solidFill>
                          <a:schemeClr val="tx2"/>
                        </a:solidFill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PCR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66.18%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41.21%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15.95%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spc="0" dirty="0">
                          <a:solidFill>
                            <a:schemeClr val="tx2"/>
                          </a:solidFill>
                          <a:latin typeface="Montserrat" charset="0"/>
                          <a:ea typeface="Montserrat" charset="0"/>
                          <a:cs typeface="Montserrat" charset="0"/>
                        </a:rPr>
                        <a:t>0.84</a:t>
                      </a:r>
                    </a:p>
                  </a:txBody>
                  <a:tcPr marL="91405" marR="91405" marT="45702" marB="45702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6149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35859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45C433-E12E-44B8-9F4F-103C0D9A553B}"/>
              </a:ext>
            </a:extLst>
          </p:cNvPr>
          <p:cNvSpPr txBox="1"/>
          <p:nvPr/>
        </p:nvSpPr>
        <p:spPr>
          <a:xfrm>
            <a:off x="10765198" y="1390006"/>
            <a:ext cx="284725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TBD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DDD5A0-1599-4379-9ED9-85FBC2C031A9}"/>
              </a:ext>
            </a:extLst>
          </p:cNvPr>
          <p:cNvSpPr txBox="1"/>
          <p:nvPr/>
        </p:nvSpPr>
        <p:spPr>
          <a:xfrm>
            <a:off x="10542383" y="929868"/>
            <a:ext cx="32928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THE RESULTS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00E5F9A-53EF-42BD-B307-B7ABC2D5B9FE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3" name="Graphic 12" descr="Stop">
              <a:extLst>
                <a:ext uri="{FF2B5EF4-FFF2-40B4-BE49-F238E27FC236}">
                  <a16:creationId xmlns:a16="http://schemas.microsoft.com/office/drawing/2014/main" id="{04363229-64EB-4807-8E3A-9250BA9C5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C009689-ABF7-4FE2-93D7-B750D01570CE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27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D9E06B1-3C82-417D-9A91-5C3F0BBA67A8}"/>
              </a:ext>
            </a:extLst>
          </p:cNvPr>
          <p:cNvSpPr txBox="1"/>
          <p:nvPr/>
        </p:nvSpPr>
        <p:spPr>
          <a:xfrm>
            <a:off x="1370733" y="3903651"/>
            <a:ext cx="139487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Top model / subset </a:t>
            </a:r>
          </a:p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Next steps </a:t>
            </a:r>
          </a:p>
        </p:txBody>
      </p:sp>
    </p:spTree>
    <p:extLst>
      <p:ext uri="{BB962C8B-B14F-4D97-AF65-F5344CB8AC3E}">
        <p14:creationId xmlns:p14="http://schemas.microsoft.com/office/powerpoint/2010/main" val="11844835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45C433-E12E-44B8-9F4F-103C0D9A553B}"/>
              </a:ext>
            </a:extLst>
          </p:cNvPr>
          <p:cNvSpPr txBox="1"/>
          <p:nvPr/>
        </p:nvSpPr>
        <p:spPr>
          <a:xfrm>
            <a:off x="10765198" y="1390006"/>
            <a:ext cx="284725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TBD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DDD5A0-1599-4379-9ED9-85FBC2C031A9}"/>
              </a:ext>
            </a:extLst>
          </p:cNvPr>
          <p:cNvSpPr txBox="1"/>
          <p:nvPr/>
        </p:nvSpPr>
        <p:spPr>
          <a:xfrm>
            <a:off x="10542383" y="929868"/>
            <a:ext cx="32928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THE RESULTS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00E5F9A-53EF-42BD-B307-B7ABC2D5B9FE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3" name="Graphic 12" descr="Stop">
              <a:extLst>
                <a:ext uri="{FF2B5EF4-FFF2-40B4-BE49-F238E27FC236}">
                  <a16:creationId xmlns:a16="http://schemas.microsoft.com/office/drawing/2014/main" id="{04363229-64EB-4807-8E3A-9250BA9C5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C009689-ABF7-4FE2-93D7-B750D01570CE}"/>
                </a:ext>
              </a:extLst>
            </p:cNvPr>
            <p:cNvSpPr txBox="1"/>
            <p:nvPr/>
          </p:nvSpPr>
          <p:spPr>
            <a:xfrm>
              <a:off x="22597616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28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D9E06B1-3C82-417D-9A91-5C3F0BBA67A8}"/>
              </a:ext>
            </a:extLst>
          </p:cNvPr>
          <p:cNvSpPr txBox="1"/>
          <p:nvPr/>
        </p:nvSpPr>
        <p:spPr>
          <a:xfrm>
            <a:off x="1370733" y="3903651"/>
            <a:ext cx="139487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Summary </a:t>
            </a:r>
          </a:p>
        </p:txBody>
      </p:sp>
    </p:spTree>
    <p:extLst>
      <p:ext uri="{BB962C8B-B14F-4D97-AF65-F5344CB8AC3E}">
        <p14:creationId xmlns:p14="http://schemas.microsoft.com/office/powerpoint/2010/main" val="155652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225177" y="2016483"/>
            <a:ext cx="81467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Who We Are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50944" y="1556345"/>
            <a:ext cx="36952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22373" y="8354587"/>
            <a:ext cx="8656320" cy="986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spc="300" dirty="0">
                <a:solidFill>
                  <a:schemeClr val="tx2"/>
                </a:solidFill>
                <a:latin typeface="Montserrat Black" panose="00000A00000000000000" pitchFamily="50" charset="0"/>
                <a:ea typeface="Montserrat Light" charset="0"/>
                <a:cs typeface="Montserrat Light" charset="0"/>
              </a:rPr>
              <a:t>Our Vital Mission</a:t>
            </a:r>
          </a:p>
        </p:txBody>
      </p:sp>
      <p:pic>
        <p:nvPicPr>
          <p:cNvPr id="5" name="Picture Placeholder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9EC3764A-C2F6-4762-9B75-6FBC299C1A6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200" y="1556345"/>
            <a:ext cx="10966450" cy="10939034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50D58AA-9E8F-4C89-A08B-039DFB80A72D}"/>
              </a:ext>
            </a:extLst>
          </p:cNvPr>
          <p:cNvSpPr/>
          <p:nvPr/>
        </p:nvSpPr>
        <p:spPr>
          <a:xfrm>
            <a:off x="13411200" y="0"/>
            <a:ext cx="10966450" cy="155634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85AEBF-5211-423F-AF6C-F605CB7BED3E}"/>
              </a:ext>
            </a:extLst>
          </p:cNvPr>
          <p:cNvSpPr/>
          <p:nvPr/>
        </p:nvSpPr>
        <p:spPr>
          <a:xfrm>
            <a:off x="13411200" y="12495379"/>
            <a:ext cx="10966450" cy="122062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1D204F-84B3-4105-A87D-321B5F027BC4}"/>
              </a:ext>
            </a:extLst>
          </p:cNvPr>
          <p:cNvSpPr txBox="1"/>
          <p:nvPr/>
        </p:nvSpPr>
        <p:spPr>
          <a:xfrm>
            <a:off x="1773128" y="4478907"/>
            <a:ext cx="9005565" cy="2752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We represent the U.S. Department of Homeland Security (DHS)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5F8639-33A8-4D42-BBDB-7A73FF390B7B}"/>
              </a:ext>
            </a:extLst>
          </p:cNvPr>
          <p:cNvSpPr txBox="1"/>
          <p:nvPr/>
        </p:nvSpPr>
        <p:spPr>
          <a:xfrm>
            <a:off x="1773128" y="9495416"/>
            <a:ext cx="9050876" cy="1828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To secure the nation from the many threats we face</a:t>
            </a:r>
          </a:p>
        </p:txBody>
      </p:sp>
    </p:spTree>
    <p:extLst>
      <p:ext uri="{BB962C8B-B14F-4D97-AF65-F5344CB8AC3E}">
        <p14:creationId xmlns:p14="http://schemas.microsoft.com/office/powerpoint/2010/main" val="1200497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8867" y="0"/>
            <a:ext cx="24377650" cy="13716000"/>
          </a:xfrm>
          <a:prstGeom prst="rect">
            <a:avLst/>
          </a:prstGeom>
          <a:solidFill>
            <a:srgbClr val="0E0E0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292058" y="6257834"/>
            <a:ext cx="98112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spc="3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THE PROBLEM</a:t>
            </a:r>
          </a:p>
        </p:txBody>
      </p:sp>
      <p:sp>
        <p:nvSpPr>
          <p:cNvPr id="6" name="Rectangle 5"/>
          <p:cNvSpPr/>
          <p:nvPr/>
        </p:nvSpPr>
        <p:spPr>
          <a:xfrm>
            <a:off x="5178502" y="5881274"/>
            <a:ext cx="14020647" cy="2084080"/>
          </a:xfrm>
          <a:prstGeom prst="rect">
            <a:avLst/>
          </a:prstGeom>
          <a:noFill/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dirty="0">
              <a:latin typeface="Montserrat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F28549-91F8-4F1C-A8A0-DD3508623E93}"/>
              </a:ext>
            </a:extLst>
          </p:cNvPr>
          <p:cNvSpPr txBox="1"/>
          <p:nvPr/>
        </p:nvSpPr>
        <p:spPr>
          <a:xfrm>
            <a:off x="20515385" y="492369"/>
            <a:ext cx="3305907" cy="1312985"/>
          </a:xfrm>
          <a:prstGeom prst="rect">
            <a:avLst/>
          </a:prstGeom>
          <a:solidFill>
            <a:srgbClr val="86868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60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382108-F036-4369-A7E6-5CA8C07D50D7}"/>
              </a:ext>
            </a:extLst>
          </p:cNvPr>
          <p:cNvSpPr txBox="1"/>
          <p:nvPr/>
        </p:nvSpPr>
        <p:spPr>
          <a:xfrm>
            <a:off x="6804191" y="1390006"/>
            <a:ext cx="1076929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Global Terrorism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592401-9C48-48DA-85C8-ED736C83AEB2}"/>
              </a:ext>
            </a:extLst>
          </p:cNvPr>
          <p:cNvSpPr txBox="1"/>
          <p:nvPr/>
        </p:nvSpPr>
        <p:spPr>
          <a:xfrm>
            <a:off x="10473456" y="929868"/>
            <a:ext cx="34307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THE PROBLEM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FA1D29-655C-4271-8794-F736C51F94DE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3" name="Graphic 12" descr="Stop">
              <a:extLst>
                <a:ext uri="{FF2B5EF4-FFF2-40B4-BE49-F238E27FC236}">
                  <a16:creationId xmlns:a16="http://schemas.microsoft.com/office/drawing/2014/main" id="{C2DB7BEA-9D4A-4CF4-84C5-10EE8418C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042CE4-8B6B-477E-929F-CAE4AE9CC613}"/>
                </a:ext>
              </a:extLst>
            </p:cNvPr>
            <p:cNvSpPr txBox="1"/>
            <p:nvPr/>
          </p:nvSpPr>
          <p:spPr>
            <a:xfrm>
              <a:off x="22543829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4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E714754-C770-463D-8433-CF0AF8850136}"/>
              </a:ext>
            </a:extLst>
          </p:cNvPr>
          <p:cNvSpPr txBox="1"/>
          <p:nvPr/>
        </p:nvSpPr>
        <p:spPr>
          <a:xfrm>
            <a:off x="1389574" y="4139698"/>
            <a:ext cx="127239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Since 2000, terrorism has claimed the lives of </a:t>
            </a:r>
            <a:r>
              <a:rPr lang="en-US" sz="4400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140,000 people </a:t>
            </a: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across the globe </a:t>
            </a:r>
            <a:endParaRPr lang="en-US" sz="4400" dirty="0">
              <a:solidFill>
                <a:schemeClr val="tx2"/>
              </a:solidFill>
              <a:latin typeface="Montserrat Light" panose="00000400000000000000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F8E529-C0F0-42E3-92B4-7F2A1CB848EB}"/>
              </a:ext>
            </a:extLst>
          </p:cNvPr>
          <p:cNvSpPr txBox="1"/>
          <p:nvPr/>
        </p:nvSpPr>
        <p:spPr>
          <a:xfrm>
            <a:off x="1389574" y="6733361"/>
            <a:ext cx="118758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US spending on counter-terrorism efforts is nearly </a:t>
            </a:r>
            <a:r>
              <a:rPr lang="en-US" sz="4400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$100 billion </a:t>
            </a: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per year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EE5DB3-6D8D-4F72-B2C8-613AA35201E4}"/>
              </a:ext>
            </a:extLst>
          </p:cNvPr>
          <p:cNvSpPr txBox="1"/>
          <p:nvPr/>
        </p:nvSpPr>
        <p:spPr>
          <a:xfrm>
            <a:off x="1389574" y="9327024"/>
            <a:ext cx="1294143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When an attack occurs, </a:t>
            </a:r>
            <a:r>
              <a:rPr lang="en-US" sz="4400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identifying the group</a:t>
            </a: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 tied to it </a:t>
            </a:r>
            <a:r>
              <a:rPr lang="en-US" sz="4400" dirty="0">
                <a:solidFill>
                  <a:schemeClr val="tx2"/>
                </a:solidFill>
                <a:latin typeface="Montserrat Light" panose="00000400000000000000" pitchFamily="50" charset="0"/>
              </a:rPr>
              <a:t>is one of DHS’s main responsibilities</a:t>
            </a:r>
            <a:endParaRPr lang="en-US" sz="4400" dirty="0">
              <a:solidFill>
                <a:schemeClr val="tx2"/>
              </a:solidFill>
              <a:latin typeface="Montserrat Light" panose="00000400000000000000" pitchFamily="50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1026" name="Picture 2" descr="Image result for isis">
            <a:extLst>
              <a:ext uri="{FF2B5EF4-FFF2-40B4-BE49-F238E27FC236}">
                <a16:creationId xmlns:a16="http://schemas.microsoft.com/office/drawing/2014/main" id="{862D0FA2-3353-4D76-906A-F7D9F3F83E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rgbClr val="4B5050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63" t="2528" r="10142" b="3944"/>
          <a:stretch/>
        </p:blipFill>
        <p:spPr bwMode="auto">
          <a:xfrm>
            <a:off x="14331005" y="4139698"/>
            <a:ext cx="9006310" cy="7390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94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C6E07A-10C9-4792-8835-FD24BB1741BE}"/>
              </a:ext>
            </a:extLst>
          </p:cNvPr>
          <p:cNvSpPr txBox="1"/>
          <p:nvPr/>
        </p:nvSpPr>
        <p:spPr>
          <a:xfrm>
            <a:off x="21242216" y="398585"/>
            <a:ext cx="2086708" cy="1524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382108-F036-4369-A7E6-5CA8C07D50D7}"/>
              </a:ext>
            </a:extLst>
          </p:cNvPr>
          <p:cNvSpPr txBox="1"/>
          <p:nvPr/>
        </p:nvSpPr>
        <p:spPr>
          <a:xfrm>
            <a:off x="5482507" y="1390006"/>
            <a:ext cx="1341264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Who Is Responsible?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592401-9C48-48DA-85C8-ED736C83AEB2}"/>
              </a:ext>
            </a:extLst>
          </p:cNvPr>
          <p:cNvSpPr txBox="1"/>
          <p:nvPr/>
        </p:nvSpPr>
        <p:spPr>
          <a:xfrm>
            <a:off x="10473456" y="929868"/>
            <a:ext cx="34307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THE PROBLEM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FA1D29-655C-4271-8794-F736C51F94DE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13" name="Graphic 12" descr="Stop">
              <a:extLst>
                <a:ext uri="{FF2B5EF4-FFF2-40B4-BE49-F238E27FC236}">
                  <a16:creationId xmlns:a16="http://schemas.microsoft.com/office/drawing/2014/main" id="{C2DB7BEA-9D4A-4CF4-84C5-10EE8418C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042CE4-8B6B-477E-929F-CAE4AE9CC613}"/>
                </a:ext>
              </a:extLst>
            </p:cNvPr>
            <p:cNvSpPr txBox="1"/>
            <p:nvPr/>
          </p:nvSpPr>
          <p:spPr>
            <a:xfrm>
              <a:off x="22543829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5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5ECAFED-02CC-4FFB-B594-3E4852B00136}"/>
              </a:ext>
            </a:extLst>
          </p:cNvPr>
          <p:cNvGrpSpPr/>
          <p:nvPr/>
        </p:nvGrpSpPr>
        <p:grpSpPr>
          <a:xfrm>
            <a:off x="1197975" y="3956100"/>
            <a:ext cx="21894114" cy="7765122"/>
            <a:chOff x="1211227" y="3773236"/>
            <a:chExt cx="21894114" cy="7765122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6C165F2-9BCA-4489-9BDA-959D74542118}"/>
                </a:ext>
              </a:extLst>
            </p:cNvPr>
            <p:cNvSpPr/>
            <p:nvPr/>
          </p:nvSpPr>
          <p:spPr>
            <a:xfrm>
              <a:off x="1211227" y="3773237"/>
              <a:ext cx="7763101" cy="776512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43" tIns="91422" rIns="182843" bIns="91422" rtlCol="0" anchor="ctr"/>
            <a:lstStyle/>
            <a:p>
              <a:pPr algn="ctr"/>
              <a:endParaRPr lang="en-US" sz="6400" dirty="0">
                <a:solidFill>
                  <a:schemeClr val="tx1"/>
                </a:solidFill>
                <a:latin typeface="Montserrat Light" charset="0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852E4F6-7018-4BA9-9082-88FCD1A78F8F}"/>
                </a:ext>
              </a:extLst>
            </p:cNvPr>
            <p:cNvSpPr/>
            <p:nvPr/>
          </p:nvSpPr>
          <p:spPr>
            <a:xfrm>
              <a:off x="8224244" y="3773236"/>
              <a:ext cx="7763101" cy="776512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43" tIns="91422" rIns="182843" bIns="91422" rtlCol="0" anchor="ctr"/>
            <a:lstStyle/>
            <a:p>
              <a:pPr algn="ctr"/>
              <a:endParaRPr lang="en-US" sz="6400" dirty="0">
                <a:solidFill>
                  <a:schemeClr val="tx1"/>
                </a:solidFill>
                <a:latin typeface="Montserrat Light" charset="0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836B77B-9476-4EEF-8A6E-89171B345C83}"/>
                </a:ext>
              </a:extLst>
            </p:cNvPr>
            <p:cNvSpPr/>
            <p:nvPr/>
          </p:nvSpPr>
          <p:spPr>
            <a:xfrm>
              <a:off x="15342240" y="3773237"/>
              <a:ext cx="7763101" cy="776512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43" tIns="91422" rIns="182843" bIns="91422" rtlCol="0" anchor="ctr"/>
            <a:lstStyle/>
            <a:p>
              <a:pPr algn="ctr"/>
              <a:endParaRPr lang="en-US" sz="6400" dirty="0">
                <a:solidFill>
                  <a:schemeClr val="tx1"/>
                </a:solidFill>
                <a:latin typeface="Montserrat Light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E788596-BA03-4E06-86EF-40D5B63BB28D}"/>
                </a:ext>
              </a:extLst>
            </p:cNvPr>
            <p:cNvSpPr txBox="1"/>
            <p:nvPr/>
          </p:nvSpPr>
          <p:spPr>
            <a:xfrm>
              <a:off x="2417665" y="6759861"/>
              <a:ext cx="5350221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4400" dirty="0">
                  <a:solidFill>
                    <a:schemeClr val="tx2"/>
                  </a:solidFill>
                  <a:latin typeface="Montserrat Light" panose="00000400000000000000" pitchFamily="50" charset="0"/>
                </a:rPr>
                <a:t>From ‘06 – ‘16, </a:t>
              </a:r>
              <a:r>
                <a:rPr lang="en-US" sz="4400" dirty="0">
                  <a:solidFill>
                    <a:schemeClr val="tx2"/>
                  </a:solidFill>
                  <a:latin typeface="Montserrat SemiBold" panose="000007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29.28% </a:t>
              </a:r>
              <a:r>
                <a:rPr lang="en-US" sz="4400" dirty="0">
                  <a:solidFill>
                    <a:schemeClr val="tx2"/>
                  </a:solidFill>
                  <a:latin typeface="Montserrat Light" panose="00000400000000000000" pitchFamily="50" charset="0"/>
                </a:rPr>
                <a:t>of global terrorist attacks have been tied to </a:t>
              </a:r>
              <a:r>
                <a:rPr lang="en-US" sz="4400" dirty="0">
                  <a:solidFill>
                    <a:schemeClr val="tx2"/>
                  </a:solidFill>
                  <a:latin typeface="Montserrat SemiBold" panose="000007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ISIL</a:t>
              </a:r>
              <a:r>
                <a:rPr lang="en-US" sz="4400" dirty="0">
                  <a:solidFill>
                    <a:schemeClr val="tx2"/>
                  </a:solidFill>
                  <a:latin typeface="Montserrat Light" panose="00000400000000000000" pitchFamily="50" charset="0"/>
                </a:rPr>
                <a:t> or the </a:t>
              </a:r>
              <a:r>
                <a:rPr lang="en-US" sz="4400" dirty="0">
                  <a:solidFill>
                    <a:schemeClr val="tx2"/>
                  </a:solidFill>
                  <a:latin typeface="Montserrat SemiBold" panose="000007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Taliban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763D745-B16B-4D86-B4BD-C265EA6E7DC4}"/>
                </a:ext>
              </a:extLst>
            </p:cNvPr>
            <p:cNvSpPr txBox="1"/>
            <p:nvPr/>
          </p:nvSpPr>
          <p:spPr>
            <a:xfrm>
              <a:off x="9118197" y="6759859"/>
              <a:ext cx="5975194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4400" dirty="0">
                  <a:solidFill>
                    <a:schemeClr val="tx2"/>
                  </a:solidFill>
                  <a:latin typeface="Montserrat Light" panose="00000400000000000000" pitchFamily="50" charset="0"/>
                </a:rPr>
                <a:t>We’ve developed </a:t>
              </a:r>
              <a:r>
                <a:rPr lang="en-US" sz="4400" dirty="0">
                  <a:solidFill>
                    <a:schemeClr val="tx2"/>
                  </a:solidFill>
                  <a:latin typeface="Montserrat Light" panose="000004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a model to predict if </a:t>
              </a:r>
              <a:r>
                <a:rPr lang="en-US" sz="4400" dirty="0">
                  <a:solidFill>
                    <a:schemeClr val="tx2"/>
                  </a:solidFill>
                  <a:latin typeface="Montserrat SemiBold" panose="000007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ISIL</a:t>
              </a:r>
              <a:r>
                <a:rPr lang="en-US" sz="4400" dirty="0">
                  <a:solidFill>
                    <a:schemeClr val="tx2"/>
                  </a:solidFill>
                  <a:latin typeface="Montserrat Medium" panose="000006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 </a:t>
              </a:r>
              <a:r>
                <a:rPr lang="en-US" sz="4400" dirty="0">
                  <a:solidFill>
                    <a:schemeClr val="tx2"/>
                  </a:solidFill>
                  <a:latin typeface="Montserrat Light" panose="000004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or the </a:t>
              </a:r>
              <a:r>
                <a:rPr lang="en-US" sz="4400" dirty="0">
                  <a:solidFill>
                    <a:schemeClr val="tx2"/>
                  </a:solidFill>
                  <a:latin typeface="Montserrat SemiBold" panose="000007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Taliban </a:t>
              </a:r>
              <a:r>
                <a:rPr lang="en-US" sz="4400" dirty="0">
                  <a:solidFill>
                    <a:schemeClr val="tx2"/>
                  </a:solidFill>
                  <a:latin typeface="Montserrat Light" panose="000004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are responsible</a:t>
              </a:r>
              <a:r>
                <a:rPr lang="en-US" sz="4400" dirty="0">
                  <a:solidFill>
                    <a:schemeClr val="tx2"/>
                  </a:solidFill>
                  <a:latin typeface="Montserrat Light" panose="00000400000000000000" pitchFamily="50" charset="0"/>
                </a:rPr>
                <a:t> for an act of terror</a:t>
              </a:r>
              <a:endParaRPr lang="en-US" sz="44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6744676-0229-4513-83AB-4DEB61156266}"/>
                </a:ext>
              </a:extLst>
            </p:cNvPr>
            <p:cNvSpPr txBox="1"/>
            <p:nvPr/>
          </p:nvSpPr>
          <p:spPr>
            <a:xfrm>
              <a:off x="16297075" y="6759861"/>
              <a:ext cx="6175558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4400" dirty="0">
                  <a:solidFill>
                    <a:schemeClr val="tx2"/>
                  </a:solidFill>
                  <a:latin typeface="Montserrat Light" panose="000004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Narrowing down the responsible party to 1 of 2 groups will </a:t>
              </a:r>
              <a:r>
                <a:rPr lang="en-US" sz="4400" dirty="0">
                  <a:solidFill>
                    <a:schemeClr val="tx2"/>
                  </a:solidFill>
                  <a:latin typeface="Montserrat SemiBold" panose="000007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allow the US to retaliate </a:t>
              </a:r>
              <a:r>
                <a:rPr lang="en-US" sz="4400" dirty="0">
                  <a:solidFill>
                    <a:schemeClr val="tx2"/>
                  </a:solidFill>
                  <a:latin typeface="Montserrat Light" panose="00000400000000000000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appropriately</a:t>
              </a:r>
            </a:p>
          </p:txBody>
        </p:sp>
        <p:pic>
          <p:nvPicPr>
            <p:cNvPr id="1032" name="Picture 8" descr="Image result for war icon">
              <a:extLst>
                <a:ext uri="{FF2B5EF4-FFF2-40B4-BE49-F238E27FC236}">
                  <a16:creationId xmlns:a16="http://schemas.microsoft.com/office/drawing/2014/main" id="{3276DE2A-2AF1-44A5-BED5-4AFAE0A2AA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9554" y="4827240"/>
              <a:ext cx="1646445" cy="16464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Image result for model icon">
              <a:extLst>
                <a:ext uri="{FF2B5EF4-FFF2-40B4-BE49-F238E27FC236}">
                  <a16:creationId xmlns:a16="http://schemas.microsoft.com/office/drawing/2014/main" id="{AEB30236-A701-4625-A1DD-961B72C8E1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96000" y="4827240"/>
              <a:ext cx="1863684" cy="16464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 descr="Image result for thin arrow icon">
              <a:extLst>
                <a:ext uri="{FF2B5EF4-FFF2-40B4-BE49-F238E27FC236}">
                  <a16:creationId xmlns:a16="http://schemas.microsoft.com/office/drawing/2014/main" id="{14546AE3-D3EF-40CF-8E17-A8AB932345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56482" y="5274364"/>
              <a:ext cx="1731908" cy="10391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66964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8867" y="0"/>
            <a:ext cx="24377650" cy="13716000"/>
          </a:xfrm>
          <a:prstGeom prst="rect">
            <a:avLst/>
          </a:prstGeom>
          <a:solidFill>
            <a:srgbClr val="0E0E0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29629" y="6257834"/>
            <a:ext cx="161361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spc="3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DATA PREPARATION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3562350" y="5881274"/>
            <a:ext cx="16703427" cy="2084080"/>
          </a:xfrm>
          <a:prstGeom prst="rect">
            <a:avLst/>
          </a:prstGeom>
          <a:noFill/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dirty="0">
              <a:latin typeface="Montserrat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F28549-91F8-4F1C-A8A0-DD3508623E93}"/>
              </a:ext>
            </a:extLst>
          </p:cNvPr>
          <p:cNvSpPr txBox="1"/>
          <p:nvPr/>
        </p:nvSpPr>
        <p:spPr>
          <a:xfrm>
            <a:off x="20515385" y="492369"/>
            <a:ext cx="3305907" cy="1312985"/>
          </a:xfrm>
          <a:prstGeom prst="rect">
            <a:avLst/>
          </a:prstGeom>
          <a:solidFill>
            <a:srgbClr val="86868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160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AC29F6-11DB-43F6-A173-8C4CBFA9EF21}"/>
              </a:ext>
            </a:extLst>
          </p:cNvPr>
          <p:cNvSpPr txBox="1"/>
          <p:nvPr/>
        </p:nvSpPr>
        <p:spPr>
          <a:xfrm>
            <a:off x="21664246" y="515815"/>
            <a:ext cx="1500554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B5A5D8-372B-4096-99DF-48FD9600D88B}"/>
              </a:ext>
            </a:extLst>
          </p:cNvPr>
          <p:cNvSpPr txBox="1"/>
          <p:nvPr/>
        </p:nvSpPr>
        <p:spPr>
          <a:xfrm>
            <a:off x="2270088" y="1390006"/>
            <a:ext cx="198374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The Global Terrorism Database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2EBCA6-F7B5-40F4-9923-765859BF0D36}"/>
              </a:ext>
            </a:extLst>
          </p:cNvPr>
          <p:cNvSpPr txBox="1"/>
          <p:nvPr/>
        </p:nvSpPr>
        <p:spPr>
          <a:xfrm>
            <a:off x="9775349" y="929868"/>
            <a:ext cx="48269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DATA PREPARATION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2372BF-1B83-4743-B3EC-5BFACEC6A53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24" name="Graphic 23" descr="Stop">
              <a:extLst>
                <a:ext uri="{FF2B5EF4-FFF2-40B4-BE49-F238E27FC236}">
                  <a16:creationId xmlns:a16="http://schemas.microsoft.com/office/drawing/2014/main" id="{CEA2E61E-1B9F-4874-82E5-F5CDBB3D9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3C4B608-57ED-44A0-8529-949B73BB0B90}"/>
                </a:ext>
              </a:extLst>
            </p:cNvPr>
            <p:cNvSpPr txBox="1"/>
            <p:nvPr/>
          </p:nvSpPr>
          <p:spPr>
            <a:xfrm>
              <a:off x="22543829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7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311C8D2-5101-419B-AA45-B42C48C6AE98}"/>
              </a:ext>
            </a:extLst>
          </p:cNvPr>
          <p:cNvGrpSpPr/>
          <p:nvPr/>
        </p:nvGrpSpPr>
        <p:grpSpPr>
          <a:xfrm>
            <a:off x="1836728" y="4079545"/>
            <a:ext cx="2205185" cy="2205759"/>
            <a:chOff x="2181285" y="4176995"/>
            <a:chExt cx="2562994" cy="256366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510E6FC-ED16-497B-BF44-C7E79ED8FDBE}"/>
                </a:ext>
              </a:extLst>
            </p:cNvPr>
            <p:cNvSpPr/>
            <p:nvPr/>
          </p:nvSpPr>
          <p:spPr>
            <a:xfrm>
              <a:off x="2181285" y="4176995"/>
              <a:ext cx="2562994" cy="256366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43" tIns="91422" rIns="182843" bIns="91422" rtlCol="0" anchor="ctr"/>
            <a:lstStyle/>
            <a:p>
              <a:pPr algn="ctr"/>
              <a:endParaRPr lang="en-US" sz="6400" dirty="0">
                <a:solidFill>
                  <a:schemeClr val="tx1"/>
                </a:solidFill>
                <a:latin typeface="Montserrat Light" charset="0"/>
              </a:endParaRPr>
            </a:p>
          </p:txBody>
        </p:sp>
        <p:pic>
          <p:nvPicPr>
            <p:cNvPr id="2052" name="Picture 4" descr="Related image">
              <a:extLst>
                <a:ext uri="{FF2B5EF4-FFF2-40B4-BE49-F238E27FC236}">
                  <a16:creationId xmlns:a16="http://schemas.microsoft.com/office/drawing/2014/main" id="{68C23D71-063D-4836-803F-BE005202F6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10585" y="4876853"/>
              <a:ext cx="1376452" cy="13764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81F8B70-99F7-4390-BB80-9E27CD8102DF}"/>
              </a:ext>
            </a:extLst>
          </p:cNvPr>
          <p:cNvSpPr txBox="1"/>
          <p:nvPr/>
        </p:nvSpPr>
        <p:spPr>
          <a:xfrm>
            <a:off x="4343636" y="4252846"/>
            <a:ext cx="11791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THE GLOBAL TERRORISM DATABASE (GTB)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D4F5C5-5D2C-46A0-BB2B-D44F77103CEC}"/>
              </a:ext>
            </a:extLst>
          </p:cNvPr>
          <p:cNvSpPr txBox="1"/>
          <p:nvPr/>
        </p:nvSpPr>
        <p:spPr>
          <a:xfrm>
            <a:off x="4380222" y="4865622"/>
            <a:ext cx="184931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sym typeface="Wingdings" panose="05000000000000000000" pitchFamily="2" charset="2"/>
              </a:rPr>
              <a:t>An open-source database developed to be a comprehensive, methodologically robust set of data on domestic and international terrorism </a:t>
            </a:r>
            <a:endParaRPr lang="en-US" sz="3200" dirty="0">
              <a:solidFill>
                <a:schemeClr val="tx2"/>
              </a:solidFill>
              <a:latin typeface="Montserrat Light" panose="00000400000000000000" pitchFamily="50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96356-52A1-4D31-9D00-53E70D6D3348}"/>
              </a:ext>
            </a:extLst>
          </p:cNvPr>
          <p:cNvSpPr/>
          <p:nvPr/>
        </p:nvSpPr>
        <p:spPr>
          <a:xfrm>
            <a:off x="1836727" y="7379105"/>
            <a:ext cx="2205185" cy="2205759"/>
          </a:xfrm>
          <a:prstGeom prst="ellipse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Montserrat Light" charset="0"/>
            </a:endParaRPr>
          </a:p>
        </p:txBody>
      </p:sp>
      <p:pic>
        <p:nvPicPr>
          <p:cNvPr id="2056" name="Picture 8" descr="Image result for details icon">
            <a:extLst>
              <a:ext uri="{FF2B5EF4-FFF2-40B4-BE49-F238E27FC236}">
                <a16:creationId xmlns:a16="http://schemas.microsoft.com/office/drawing/2014/main" id="{E520A37A-44C8-4E16-9C2A-E304668CB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5741" y="7778406"/>
            <a:ext cx="1407155" cy="1407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B3165CA-C495-45D0-B94B-D9A5CA0F9A67}"/>
              </a:ext>
            </a:extLst>
          </p:cNvPr>
          <p:cNvSpPr txBox="1"/>
          <p:nvPr/>
        </p:nvSpPr>
        <p:spPr>
          <a:xfrm>
            <a:off x="4343638" y="7338022"/>
            <a:ext cx="10353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DATA CHARACTERISTICS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824F58-769F-419A-A839-693E97091EE1}"/>
              </a:ext>
            </a:extLst>
          </p:cNvPr>
          <p:cNvSpPr txBox="1"/>
          <p:nvPr/>
        </p:nvSpPr>
        <p:spPr>
          <a:xfrm>
            <a:off x="4338101" y="8050136"/>
            <a:ext cx="189992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sym typeface="Wingdings" panose="05000000000000000000" pitchFamily="2" charset="2"/>
              </a:rPr>
              <a:t>Made available by START – The National Consortium for the Study of Terrorism and Response to Terrorism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sym typeface="Wingdings" panose="05000000000000000000" pitchFamily="2" charset="2"/>
              </a:rPr>
              <a:t>Currently the most comprehensive, unclassified database on terrorist events in the world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ED796E-7F0F-456E-9BF4-297AE114D3A0}"/>
              </a:ext>
            </a:extLst>
          </p:cNvPr>
          <p:cNvSpPr txBox="1"/>
          <p:nvPr/>
        </p:nvSpPr>
        <p:spPr>
          <a:xfrm>
            <a:off x="4349174" y="10851286"/>
            <a:ext cx="10353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TIMEFRAME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8AF2D98-8D53-4B39-B432-944857A943EC}"/>
              </a:ext>
            </a:extLst>
          </p:cNvPr>
          <p:cNvSpPr txBox="1"/>
          <p:nvPr/>
        </p:nvSpPr>
        <p:spPr>
          <a:xfrm>
            <a:off x="4380222" y="11206215"/>
            <a:ext cx="17447667" cy="927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sym typeface="Wingdings" panose="05000000000000000000" pitchFamily="2" charset="2"/>
              </a:rPr>
              <a:t>Contains data from 1975 – 2016 | Our model utilizes data from 2006 – 2016 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795863D-12DA-446E-8402-5A71E092C12F}"/>
              </a:ext>
            </a:extLst>
          </p:cNvPr>
          <p:cNvSpPr/>
          <p:nvPr/>
        </p:nvSpPr>
        <p:spPr>
          <a:xfrm>
            <a:off x="1836728" y="10542104"/>
            <a:ext cx="2205185" cy="2205759"/>
          </a:xfrm>
          <a:prstGeom prst="ellipse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Montserrat Light" charset="0"/>
            </a:endParaRPr>
          </a:p>
        </p:txBody>
      </p:sp>
      <p:pic>
        <p:nvPicPr>
          <p:cNvPr id="31" name="Picture 10" descr="Related image">
            <a:extLst>
              <a:ext uri="{FF2B5EF4-FFF2-40B4-BE49-F238E27FC236}">
                <a16:creationId xmlns:a16="http://schemas.microsoft.com/office/drawing/2014/main" id="{F0312E09-FF01-4426-9852-E37633B7F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3516" y="10928606"/>
            <a:ext cx="1408876" cy="14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42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AC29F6-11DB-43F6-A173-8C4CBFA9EF21}"/>
              </a:ext>
            </a:extLst>
          </p:cNvPr>
          <p:cNvSpPr txBox="1"/>
          <p:nvPr/>
        </p:nvSpPr>
        <p:spPr>
          <a:xfrm>
            <a:off x="15017167" y="6588926"/>
            <a:ext cx="1500554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B5A5D8-372B-4096-99DF-48FD9600D88B}"/>
              </a:ext>
            </a:extLst>
          </p:cNvPr>
          <p:cNvSpPr txBox="1"/>
          <p:nvPr/>
        </p:nvSpPr>
        <p:spPr>
          <a:xfrm>
            <a:off x="6206261" y="1390006"/>
            <a:ext cx="1196513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Cleaning The Data</a:t>
            </a:r>
            <a:endParaRPr lang="en-US" sz="16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2EBCA6-F7B5-40F4-9923-765859BF0D36}"/>
              </a:ext>
            </a:extLst>
          </p:cNvPr>
          <p:cNvSpPr txBox="1"/>
          <p:nvPr/>
        </p:nvSpPr>
        <p:spPr>
          <a:xfrm>
            <a:off x="9775348" y="929868"/>
            <a:ext cx="48269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1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DATA PREPARATION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2372BF-1B83-4743-B3EC-5BFACEC6A539}"/>
              </a:ext>
            </a:extLst>
          </p:cNvPr>
          <p:cNvGrpSpPr/>
          <p:nvPr/>
        </p:nvGrpSpPr>
        <p:grpSpPr>
          <a:xfrm>
            <a:off x="22836782" y="12290302"/>
            <a:ext cx="693457" cy="693457"/>
            <a:chOff x="22507244" y="12613467"/>
            <a:chExt cx="693457" cy="693457"/>
          </a:xfrm>
        </p:grpSpPr>
        <p:pic>
          <p:nvPicPr>
            <p:cNvPr id="24" name="Graphic 23" descr="Stop">
              <a:extLst>
                <a:ext uri="{FF2B5EF4-FFF2-40B4-BE49-F238E27FC236}">
                  <a16:creationId xmlns:a16="http://schemas.microsoft.com/office/drawing/2014/main" id="{CEA2E61E-1B9F-4874-82E5-F5CDBB3D9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507244" y="12613467"/>
              <a:ext cx="693457" cy="693457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3C4B608-57ED-44A0-8529-949B73BB0B90}"/>
                </a:ext>
              </a:extLst>
            </p:cNvPr>
            <p:cNvSpPr txBox="1"/>
            <p:nvPr/>
          </p:nvSpPr>
          <p:spPr>
            <a:xfrm>
              <a:off x="22543829" y="12775529"/>
              <a:ext cx="4639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8</a:t>
              </a:r>
              <a:endParaRPr lang="en-US" sz="24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1F967BB-2CC2-4790-8E1A-548C913BE7AC}"/>
              </a:ext>
            </a:extLst>
          </p:cNvPr>
          <p:cNvGrpSpPr/>
          <p:nvPr/>
        </p:nvGrpSpPr>
        <p:grpSpPr>
          <a:xfrm>
            <a:off x="13224826" y="5913477"/>
            <a:ext cx="10112489" cy="415939"/>
            <a:chOff x="4621548" y="7220762"/>
            <a:chExt cx="4968524" cy="66395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D2DB7AC-6486-4821-83C8-A70E63CDD27A}"/>
                </a:ext>
              </a:extLst>
            </p:cNvPr>
            <p:cNvGrpSpPr/>
            <p:nvPr/>
          </p:nvGrpSpPr>
          <p:grpSpPr>
            <a:xfrm>
              <a:off x="4621548" y="7220767"/>
              <a:ext cx="2471894" cy="663948"/>
              <a:chOff x="4621548" y="7220767"/>
              <a:chExt cx="2471894" cy="663948"/>
            </a:xfrm>
          </p:grpSpPr>
          <p:sp>
            <p:nvSpPr>
              <p:cNvPr id="58" name="Round Same Side Corner Rectangle 23">
                <a:extLst>
                  <a:ext uri="{FF2B5EF4-FFF2-40B4-BE49-F238E27FC236}">
                    <a16:creationId xmlns:a16="http://schemas.microsoft.com/office/drawing/2014/main" id="{6C78AC4D-B8FD-4644-9BEE-E3F753E42C4C}"/>
                  </a:ext>
                </a:extLst>
              </p:cNvPr>
              <p:cNvSpPr/>
              <p:nvPr/>
            </p:nvSpPr>
            <p:spPr>
              <a:xfrm rot="16200000" flipH="1">
                <a:off x="5696560" y="6145755"/>
                <a:ext cx="321869" cy="24718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 dirty="0">
                  <a:latin typeface="Montserrat Light" charset="0"/>
                  <a:ea typeface="Montserrat Light" charset="0"/>
                  <a:cs typeface="Montserrat Light" charset="0"/>
                </a:endParaRPr>
              </a:p>
            </p:txBody>
          </p:sp>
          <p:sp>
            <p:nvSpPr>
              <p:cNvPr id="59" name="Freeform 734">
                <a:extLst>
                  <a:ext uri="{FF2B5EF4-FFF2-40B4-BE49-F238E27FC236}">
                    <a16:creationId xmlns:a16="http://schemas.microsoft.com/office/drawing/2014/main" id="{0B78DCC1-F2FF-4796-9037-672C7BEE9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5746002" y="7484670"/>
                <a:ext cx="342077" cy="458013"/>
              </a:xfrm>
              <a:custGeom>
                <a:avLst/>
                <a:gdLst>
                  <a:gd name="T0" fmla="*/ 43 w 263"/>
                  <a:gd name="T1" fmla="*/ 348 h 354"/>
                  <a:gd name="T2" fmla="*/ 43 w 263"/>
                  <a:gd name="T3" fmla="*/ 348 h 354"/>
                  <a:gd name="T4" fmla="*/ 250 w 263"/>
                  <a:gd name="T5" fmla="*/ 198 h 354"/>
                  <a:gd name="T6" fmla="*/ 262 w 263"/>
                  <a:gd name="T7" fmla="*/ 178 h 354"/>
                  <a:gd name="T8" fmla="*/ 250 w 263"/>
                  <a:gd name="T9" fmla="*/ 155 h 354"/>
                  <a:gd name="T10" fmla="*/ 43 w 263"/>
                  <a:gd name="T11" fmla="*/ 5 h 354"/>
                  <a:gd name="T12" fmla="*/ 14 w 263"/>
                  <a:gd name="T13" fmla="*/ 5 h 354"/>
                  <a:gd name="T14" fmla="*/ 0 w 263"/>
                  <a:gd name="T15" fmla="*/ 28 h 354"/>
                  <a:gd name="T16" fmla="*/ 0 w 263"/>
                  <a:gd name="T17" fmla="*/ 324 h 354"/>
                  <a:gd name="T18" fmla="*/ 14 w 263"/>
                  <a:gd name="T19" fmla="*/ 350 h 354"/>
                  <a:gd name="T20" fmla="*/ 43 w 263"/>
                  <a:gd name="T21" fmla="*/ 348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3" h="354">
                    <a:moveTo>
                      <a:pt x="43" y="348"/>
                    </a:moveTo>
                    <a:lnTo>
                      <a:pt x="43" y="348"/>
                    </a:lnTo>
                    <a:cubicBezTo>
                      <a:pt x="250" y="198"/>
                      <a:pt x="250" y="198"/>
                      <a:pt x="250" y="198"/>
                    </a:cubicBezTo>
                    <a:cubicBezTo>
                      <a:pt x="259" y="192"/>
                      <a:pt x="262" y="186"/>
                      <a:pt x="262" y="178"/>
                    </a:cubicBezTo>
                    <a:cubicBezTo>
                      <a:pt x="262" y="169"/>
                      <a:pt x="259" y="161"/>
                      <a:pt x="250" y="15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35" y="0"/>
                      <a:pt x="23" y="0"/>
                      <a:pt x="14" y="5"/>
                    </a:cubicBezTo>
                    <a:cubicBezTo>
                      <a:pt x="5" y="8"/>
                      <a:pt x="0" y="16"/>
                      <a:pt x="0" y="28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36"/>
                      <a:pt x="5" y="344"/>
                      <a:pt x="14" y="350"/>
                    </a:cubicBezTo>
                    <a:cubicBezTo>
                      <a:pt x="23" y="353"/>
                      <a:pt x="35" y="353"/>
                      <a:pt x="43" y="348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dirty="0">
                  <a:latin typeface="Montserrat Light" charset="0"/>
                  <a:ea typeface="Montserrat Light" charset="0"/>
                  <a:cs typeface="Montserrat Light" charset="0"/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EA664F5-F241-4D44-86FF-F7460F574DAA}"/>
                </a:ext>
              </a:extLst>
            </p:cNvPr>
            <p:cNvGrpSpPr/>
            <p:nvPr/>
          </p:nvGrpSpPr>
          <p:grpSpPr>
            <a:xfrm>
              <a:off x="7118178" y="7220762"/>
              <a:ext cx="2471894" cy="633535"/>
              <a:chOff x="7118178" y="7220762"/>
              <a:chExt cx="2471894" cy="633535"/>
            </a:xfrm>
            <a:solidFill>
              <a:schemeClr val="accent6"/>
            </a:solidFill>
          </p:grpSpPr>
          <p:sp>
            <p:nvSpPr>
              <p:cNvPr id="52" name="Round Same Side Corner Rectangle 6">
                <a:extLst>
                  <a:ext uri="{FF2B5EF4-FFF2-40B4-BE49-F238E27FC236}">
                    <a16:creationId xmlns:a16="http://schemas.microsoft.com/office/drawing/2014/main" id="{56CA8D50-246A-4AAE-A28B-DEEFB6106542}"/>
                  </a:ext>
                </a:extLst>
              </p:cNvPr>
              <p:cNvSpPr/>
              <p:nvPr/>
            </p:nvSpPr>
            <p:spPr>
              <a:xfrm rot="5400000">
                <a:off x="8193190" y="6145750"/>
                <a:ext cx="321869" cy="24718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 dirty="0">
                  <a:latin typeface="Montserrat Light" charset="0"/>
                  <a:ea typeface="Montserrat Light" charset="0"/>
                  <a:cs typeface="Montserrat Light" charset="0"/>
                </a:endParaRPr>
              </a:p>
            </p:txBody>
          </p:sp>
          <p:sp>
            <p:nvSpPr>
              <p:cNvPr id="53" name="Freeform 734">
                <a:extLst>
                  <a:ext uri="{FF2B5EF4-FFF2-40B4-BE49-F238E27FC236}">
                    <a16:creationId xmlns:a16="http://schemas.microsoft.com/office/drawing/2014/main" id="{455AD446-EC47-4475-A837-92700B3309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8206505" y="7454252"/>
                <a:ext cx="342076" cy="458013"/>
              </a:xfrm>
              <a:custGeom>
                <a:avLst/>
                <a:gdLst>
                  <a:gd name="T0" fmla="*/ 43 w 263"/>
                  <a:gd name="T1" fmla="*/ 348 h 354"/>
                  <a:gd name="T2" fmla="*/ 43 w 263"/>
                  <a:gd name="T3" fmla="*/ 348 h 354"/>
                  <a:gd name="T4" fmla="*/ 250 w 263"/>
                  <a:gd name="T5" fmla="*/ 198 h 354"/>
                  <a:gd name="T6" fmla="*/ 262 w 263"/>
                  <a:gd name="T7" fmla="*/ 178 h 354"/>
                  <a:gd name="T8" fmla="*/ 250 w 263"/>
                  <a:gd name="T9" fmla="*/ 155 h 354"/>
                  <a:gd name="T10" fmla="*/ 43 w 263"/>
                  <a:gd name="T11" fmla="*/ 5 h 354"/>
                  <a:gd name="T12" fmla="*/ 14 w 263"/>
                  <a:gd name="T13" fmla="*/ 5 h 354"/>
                  <a:gd name="T14" fmla="*/ 0 w 263"/>
                  <a:gd name="T15" fmla="*/ 28 h 354"/>
                  <a:gd name="T16" fmla="*/ 0 w 263"/>
                  <a:gd name="T17" fmla="*/ 324 h 354"/>
                  <a:gd name="T18" fmla="*/ 14 w 263"/>
                  <a:gd name="T19" fmla="*/ 350 h 354"/>
                  <a:gd name="T20" fmla="*/ 43 w 263"/>
                  <a:gd name="T21" fmla="*/ 348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3" h="354">
                    <a:moveTo>
                      <a:pt x="43" y="348"/>
                    </a:moveTo>
                    <a:lnTo>
                      <a:pt x="43" y="348"/>
                    </a:lnTo>
                    <a:cubicBezTo>
                      <a:pt x="250" y="198"/>
                      <a:pt x="250" y="198"/>
                      <a:pt x="250" y="198"/>
                    </a:cubicBezTo>
                    <a:cubicBezTo>
                      <a:pt x="259" y="192"/>
                      <a:pt x="262" y="186"/>
                      <a:pt x="262" y="178"/>
                    </a:cubicBezTo>
                    <a:cubicBezTo>
                      <a:pt x="262" y="169"/>
                      <a:pt x="259" y="161"/>
                      <a:pt x="250" y="15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35" y="0"/>
                      <a:pt x="23" y="0"/>
                      <a:pt x="14" y="5"/>
                    </a:cubicBezTo>
                    <a:cubicBezTo>
                      <a:pt x="5" y="8"/>
                      <a:pt x="0" y="16"/>
                      <a:pt x="0" y="28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36"/>
                      <a:pt x="5" y="344"/>
                      <a:pt x="14" y="350"/>
                    </a:cubicBezTo>
                    <a:cubicBezTo>
                      <a:pt x="23" y="353"/>
                      <a:pt x="35" y="353"/>
                      <a:pt x="43" y="348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dirty="0">
                  <a:latin typeface="Montserrat Light" charset="0"/>
                  <a:ea typeface="Montserrat Light" charset="0"/>
                  <a:cs typeface="Montserrat Light" charset="0"/>
                </a:endParaRPr>
              </a:p>
            </p:txBody>
          </p:sp>
        </p:grp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45F285A9-32DA-4CC9-AD65-1ECDFB792AAD}"/>
              </a:ext>
            </a:extLst>
          </p:cNvPr>
          <p:cNvSpPr txBox="1"/>
          <p:nvPr/>
        </p:nvSpPr>
        <p:spPr>
          <a:xfrm>
            <a:off x="14222523" y="3938079"/>
            <a:ext cx="8137668" cy="1785062"/>
          </a:xfrm>
          <a:prstGeom prst="rect">
            <a:avLst/>
          </a:prstGeom>
          <a:noFill/>
        </p:spPr>
        <p:txBody>
          <a:bodyPr wrap="square" lIns="243797" tIns="121899" rIns="243797" bIns="121899" rtlCol="0">
            <a:spAutoFit/>
          </a:bodyPr>
          <a:lstStyle/>
          <a:p>
            <a:pPr algn="ctr">
              <a:lnSpc>
                <a:spcPts val="4040"/>
              </a:lnSpc>
            </a:pPr>
            <a:r>
              <a:rPr lang="en-US" sz="4400" b="1" dirty="0">
                <a:solidFill>
                  <a:schemeClr val="tx2"/>
                </a:solidFill>
                <a:latin typeface="Montserrat Medium" panose="00000600000000000000" pitchFamily="50" charset="0"/>
                <a:ea typeface="Montserrat" charset="0"/>
                <a:cs typeface="Montserrat" charset="0"/>
              </a:rPr>
              <a:t>ROWS</a:t>
            </a:r>
          </a:p>
          <a:p>
            <a:pPr algn="ctr">
              <a:lnSpc>
                <a:spcPts val="4040"/>
              </a:lnSpc>
            </a:pPr>
            <a:r>
              <a:rPr lang="en-US" sz="28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Deleted any rows with null values to naturally create a random sample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D21BEB3-B5A2-4BA1-AF86-F8A3A1299307}"/>
              </a:ext>
            </a:extLst>
          </p:cNvPr>
          <p:cNvSpPr txBox="1"/>
          <p:nvPr/>
        </p:nvSpPr>
        <p:spPr>
          <a:xfrm>
            <a:off x="15039846" y="7633853"/>
            <a:ext cx="16674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40K</a:t>
            </a:r>
            <a:endParaRPr lang="en-US" sz="72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5B1BC3E-BF73-40B0-8B7C-AA0931DBC4F5}"/>
              </a:ext>
            </a:extLst>
          </p:cNvPr>
          <p:cNvCxnSpPr>
            <a:cxnSpLocks/>
          </p:cNvCxnSpPr>
          <p:nvPr/>
        </p:nvCxnSpPr>
        <p:spPr>
          <a:xfrm flipV="1">
            <a:off x="15841383" y="6400378"/>
            <a:ext cx="0" cy="550042"/>
          </a:xfrm>
          <a:prstGeom prst="line">
            <a:avLst/>
          </a:prstGeom>
          <a:ln w="952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Oval 67">
            <a:extLst>
              <a:ext uri="{FF2B5EF4-FFF2-40B4-BE49-F238E27FC236}">
                <a16:creationId xmlns:a16="http://schemas.microsoft.com/office/drawing/2014/main" id="{1040109D-DD92-44BD-9DEF-BDEC746664E3}"/>
              </a:ext>
            </a:extLst>
          </p:cNvPr>
          <p:cNvSpPr/>
          <p:nvPr/>
        </p:nvSpPr>
        <p:spPr>
          <a:xfrm>
            <a:off x="14750513" y="7075260"/>
            <a:ext cx="2067437" cy="1964996"/>
          </a:xfrm>
          <a:prstGeom prst="ellipse">
            <a:avLst/>
          </a:prstGeom>
          <a:noFill/>
          <a:ln w="127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endParaRPr lang="en-US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6FAEADA-DD64-4DC6-916F-1984E4C5F6C9}"/>
              </a:ext>
            </a:extLst>
          </p:cNvPr>
          <p:cNvSpPr txBox="1"/>
          <p:nvPr/>
        </p:nvSpPr>
        <p:spPr>
          <a:xfrm>
            <a:off x="20119202" y="7652903"/>
            <a:ext cx="15648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spc="600" dirty="0">
                <a:solidFill>
                  <a:schemeClr val="tx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35K</a:t>
            </a:r>
            <a:endParaRPr lang="en-US" sz="7200" spc="600" dirty="0">
              <a:solidFill>
                <a:schemeClr val="tx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58E2542F-0266-41F4-B156-D2057821233B}"/>
              </a:ext>
            </a:extLst>
          </p:cNvPr>
          <p:cNvCxnSpPr>
            <a:cxnSpLocks/>
          </p:cNvCxnSpPr>
          <p:nvPr/>
        </p:nvCxnSpPr>
        <p:spPr>
          <a:xfrm flipV="1">
            <a:off x="20869443" y="6423580"/>
            <a:ext cx="0" cy="526840"/>
          </a:xfrm>
          <a:prstGeom prst="line">
            <a:avLst/>
          </a:prstGeom>
          <a:ln w="952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Oval 70">
            <a:extLst>
              <a:ext uri="{FF2B5EF4-FFF2-40B4-BE49-F238E27FC236}">
                <a16:creationId xmlns:a16="http://schemas.microsoft.com/office/drawing/2014/main" id="{872B3698-BAEA-4926-A082-652936A9D629}"/>
              </a:ext>
            </a:extLst>
          </p:cNvPr>
          <p:cNvSpPr/>
          <p:nvPr/>
        </p:nvSpPr>
        <p:spPr>
          <a:xfrm>
            <a:off x="19778573" y="7094310"/>
            <a:ext cx="2067437" cy="1964996"/>
          </a:xfrm>
          <a:prstGeom prst="ellipse">
            <a:avLst/>
          </a:prstGeom>
          <a:noFill/>
          <a:ln w="127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endParaRPr lang="en-US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53936EDE-C3F1-4D22-AAE2-693B41F8376C}"/>
              </a:ext>
            </a:extLst>
          </p:cNvPr>
          <p:cNvSpPr/>
          <p:nvPr/>
        </p:nvSpPr>
        <p:spPr>
          <a:xfrm>
            <a:off x="1945854" y="10257647"/>
            <a:ext cx="2205185" cy="2205759"/>
          </a:xfrm>
          <a:prstGeom prst="ellipse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Montserrat Light" charset="0"/>
            </a:endParaRPr>
          </a:p>
        </p:txBody>
      </p:sp>
      <p:pic>
        <p:nvPicPr>
          <p:cNvPr id="3084" name="Picture 12" descr="Image result for data cleaning icon">
            <a:extLst>
              <a:ext uri="{FF2B5EF4-FFF2-40B4-BE49-F238E27FC236}">
                <a16:creationId xmlns:a16="http://schemas.microsoft.com/office/drawing/2014/main" id="{5E9F7F65-4B05-4DC3-918D-7AF343DBA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658" y="10972351"/>
            <a:ext cx="979891" cy="958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B96D075A-B384-4D46-B580-FC83C345ADFC}"/>
              </a:ext>
            </a:extLst>
          </p:cNvPr>
          <p:cNvSpPr txBox="1"/>
          <p:nvPr/>
        </p:nvSpPr>
        <p:spPr>
          <a:xfrm>
            <a:off x="4571770" y="10257647"/>
            <a:ext cx="10353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Montserrat Medium" panose="00000600000000000000" pitchFamily="50" charset="0"/>
              </a:rPr>
              <a:t>FINAL DATA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384407A-0917-4E9B-A42E-3816CC7E2401}"/>
              </a:ext>
            </a:extLst>
          </p:cNvPr>
          <p:cNvSpPr txBox="1"/>
          <p:nvPr/>
        </p:nvSpPr>
        <p:spPr>
          <a:xfrm>
            <a:off x="4571770" y="10930465"/>
            <a:ext cx="185390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sym typeface="Wingdings" panose="05000000000000000000" pitchFamily="2" charset="2"/>
              </a:rPr>
              <a:t>After cleaning our data, we were left with </a:t>
            </a:r>
            <a:r>
              <a:rPr lang="en-US" sz="3200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  <a:sym typeface="Wingdings" panose="05000000000000000000" pitchFamily="2" charset="2"/>
              </a:rPr>
              <a:t>35,392 rows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sym typeface="Wingdings" panose="05000000000000000000" pitchFamily="2" charset="2"/>
              </a:rPr>
              <a:t>(data points) and </a:t>
            </a:r>
            <a:r>
              <a:rPr lang="en-US" sz="3200" dirty="0">
                <a:solidFill>
                  <a:schemeClr val="tx2"/>
                </a:solidFill>
                <a:latin typeface="Montserrat SemiBold" panose="00000700000000000000" pitchFamily="50" charset="0"/>
                <a:ea typeface="Lato Black" panose="020F0502020204030203" pitchFamily="34" charset="0"/>
                <a:cs typeface="Lato Black" panose="020F0502020204030203" pitchFamily="34" charset="0"/>
                <a:sym typeface="Wingdings" panose="05000000000000000000" pitchFamily="2" charset="2"/>
              </a:rPr>
              <a:t>21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ea typeface="Lato Black" panose="020F0502020204030203" pitchFamily="34" charset="0"/>
                <a:cs typeface="Lato Black" panose="020F0502020204030203" pitchFamily="34" charset="0"/>
                <a:sym typeface="Wingdings" panose="05000000000000000000" pitchFamily="2" charset="2"/>
              </a:rPr>
              <a:t>columns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sym typeface="Wingdings" panose="05000000000000000000" pitchFamily="2" charset="2"/>
              </a:rPr>
              <a:t>(inputs) to develop our model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2"/>
                </a:solidFill>
                <a:latin typeface="Montserrat SemiBold" panose="00000700000000000000" pitchFamily="50" charset="0"/>
                <a:sym typeface="Wingdings" panose="05000000000000000000" pitchFamily="2" charset="2"/>
              </a:rPr>
              <a:t>10,364 data points </a:t>
            </a:r>
            <a:r>
              <a:rPr lang="en-US" sz="3200" dirty="0">
                <a:solidFill>
                  <a:schemeClr val="tx2"/>
                </a:solidFill>
                <a:latin typeface="Montserrat Light" panose="00000400000000000000" pitchFamily="50" charset="0"/>
                <a:sym typeface="Wingdings" panose="05000000000000000000" pitchFamily="2" charset="2"/>
              </a:rPr>
              <a:t>were associated with either the Taliban or ISIL</a:t>
            </a:r>
            <a:endParaRPr lang="en-US" sz="3200" dirty="0">
              <a:solidFill>
                <a:schemeClr val="tx2"/>
              </a:solidFill>
              <a:latin typeface="Montserrat Light" panose="00000400000000000000" pitchFamily="50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9FC5257-7E36-455F-86A2-6F9F596D7932}"/>
              </a:ext>
            </a:extLst>
          </p:cNvPr>
          <p:cNvSpPr txBox="1"/>
          <p:nvPr/>
        </p:nvSpPr>
        <p:spPr>
          <a:xfrm>
            <a:off x="1775775" y="3995165"/>
            <a:ext cx="10137131" cy="1785062"/>
          </a:xfrm>
          <a:prstGeom prst="rect">
            <a:avLst/>
          </a:prstGeom>
          <a:noFill/>
        </p:spPr>
        <p:txBody>
          <a:bodyPr wrap="square" lIns="243797" tIns="121899" rIns="243797" bIns="121899" rtlCol="0">
            <a:spAutoFit/>
          </a:bodyPr>
          <a:lstStyle/>
          <a:p>
            <a:pPr algn="ctr">
              <a:lnSpc>
                <a:spcPts val="4040"/>
              </a:lnSpc>
            </a:pPr>
            <a:r>
              <a:rPr lang="en-US" sz="4400" b="1" dirty="0">
                <a:solidFill>
                  <a:schemeClr val="tx2"/>
                </a:solidFill>
                <a:latin typeface="Montserrat Medium" panose="00000600000000000000" pitchFamily="50" charset="0"/>
                <a:ea typeface="Montserrat" charset="0"/>
                <a:cs typeface="Montserrat" charset="0"/>
              </a:rPr>
              <a:t>COLUMNS</a:t>
            </a:r>
          </a:p>
          <a:p>
            <a:pPr algn="ctr">
              <a:lnSpc>
                <a:spcPts val="4040"/>
              </a:lnSpc>
            </a:pPr>
            <a:r>
              <a:rPr lang="en-US" sz="28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Eliminated any columns (exception - </a:t>
            </a:r>
            <a:r>
              <a:rPr lang="en-US" sz="2800" i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Group Name)</a:t>
            </a:r>
            <a:r>
              <a:rPr lang="en-US" sz="28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 with 5%+ of the rows containing blank values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1076FEC-C807-4DA2-93CF-FA5037B9DA9C}"/>
              </a:ext>
            </a:extLst>
          </p:cNvPr>
          <p:cNvSpPr txBox="1"/>
          <p:nvPr/>
        </p:nvSpPr>
        <p:spPr>
          <a:xfrm>
            <a:off x="3865981" y="7679386"/>
            <a:ext cx="11208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90</a:t>
            </a:r>
            <a:endParaRPr lang="en-US" sz="72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2E21975-7BB5-4377-A0E8-A3A6BCC9A484}"/>
              </a:ext>
            </a:extLst>
          </p:cNvPr>
          <p:cNvCxnSpPr>
            <a:cxnSpLocks/>
          </p:cNvCxnSpPr>
          <p:nvPr/>
        </p:nvCxnSpPr>
        <p:spPr>
          <a:xfrm flipV="1">
            <a:off x="4394206" y="6445911"/>
            <a:ext cx="0" cy="550042"/>
          </a:xfrm>
          <a:prstGeom prst="line">
            <a:avLst/>
          </a:prstGeom>
          <a:ln w="952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Oval 95">
            <a:extLst>
              <a:ext uri="{FF2B5EF4-FFF2-40B4-BE49-F238E27FC236}">
                <a16:creationId xmlns:a16="http://schemas.microsoft.com/office/drawing/2014/main" id="{9E23A283-08D6-45E7-9AE7-EA902F7343D8}"/>
              </a:ext>
            </a:extLst>
          </p:cNvPr>
          <p:cNvSpPr/>
          <p:nvPr/>
        </p:nvSpPr>
        <p:spPr>
          <a:xfrm>
            <a:off x="3303336" y="7120793"/>
            <a:ext cx="2067437" cy="1964996"/>
          </a:xfrm>
          <a:prstGeom prst="ellipse">
            <a:avLst/>
          </a:prstGeom>
          <a:noFill/>
          <a:ln w="127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endParaRPr lang="en-US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FBED35F-9C5E-435A-A83B-187071979C66}"/>
              </a:ext>
            </a:extLst>
          </p:cNvPr>
          <p:cNvSpPr txBox="1"/>
          <p:nvPr/>
        </p:nvSpPr>
        <p:spPr>
          <a:xfrm>
            <a:off x="8885359" y="7698436"/>
            <a:ext cx="10534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spc="600" dirty="0">
                <a:solidFill>
                  <a:schemeClr val="tx2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21</a:t>
            </a:r>
            <a:endParaRPr lang="en-US" sz="7200" spc="600" dirty="0">
              <a:solidFill>
                <a:schemeClr val="tx2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A32EEE3-B240-4971-9196-2EBE6EBCC189}"/>
              </a:ext>
            </a:extLst>
          </p:cNvPr>
          <p:cNvCxnSpPr>
            <a:cxnSpLocks/>
          </p:cNvCxnSpPr>
          <p:nvPr/>
        </p:nvCxnSpPr>
        <p:spPr>
          <a:xfrm flipV="1">
            <a:off x="9379921" y="6469113"/>
            <a:ext cx="0" cy="526840"/>
          </a:xfrm>
          <a:prstGeom prst="line">
            <a:avLst/>
          </a:prstGeom>
          <a:ln w="952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66451688-A919-4024-B7E8-0C47A203AF78}"/>
              </a:ext>
            </a:extLst>
          </p:cNvPr>
          <p:cNvSpPr/>
          <p:nvPr/>
        </p:nvSpPr>
        <p:spPr>
          <a:xfrm>
            <a:off x="8289051" y="7139843"/>
            <a:ext cx="2067437" cy="1964996"/>
          </a:xfrm>
          <a:prstGeom prst="ellipse">
            <a:avLst/>
          </a:prstGeom>
          <a:noFill/>
          <a:ln w="127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endParaRPr lang="en-US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1EE728AD-1C20-41AD-90E7-BD8214ACF63F}"/>
              </a:ext>
            </a:extLst>
          </p:cNvPr>
          <p:cNvGrpSpPr/>
          <p:nvPr/>
        </p:nvGrpSpPr>
        <p:grpSpPr>
          <a:xfrm>
            <a:off x="1775776" y="5970563"/>
            <a:ext cx="10112489" cy="415931"/>
            <a:chOff x="4621548" y="7220762"/>
            <a:chExt cx="4968524" cy="66394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F0133D7E-18B7-4CA8-B546-120F4F6CCAA4}"/>
                </a:ext>
              </a:extLst>
            </p:cNvPr>
            <p:cNvGrpSpPr/>
            <p:nvPr/>
          </p:nvGrpSpPr>
          <p:grpSpPr>
            <a:xfrm>
              <a:off x="4621548" y="7220767"/>
              <a:ext cx="2471894" cy="663935"/>
              <a:chOff x="4621548" y="7220767"/>
              <a:chExt cx="2471894" cy="663935"/>
            </a:xfrm>
          </p:grpSpPr>
          <p:sp>
            <p:nvSpPr>
              <p:cNvPr id="112" name="Round Same Side Corner Rectangle 23">
                <a:extLst>
                  <a:ext uri="{FF2B5EF4-FFF2-40B4-BE49-F238E27FC236}">
                    <a16:creationId xmlns:a16="http://schemas.microsoft.com/office/drawing/2014/main" id="{265FCD85-B87E-4556-8E62-D0D580CB2491}"/>
                  </a:ext>
                </a:extLst>
              </p:cNvPr>
              <p:cNvSpPr/>
              <p:nvPr/>
            </p:nvSpPr>
            <p:spPr>
              <a:xfrm rot="16200000" flipH="1">
                <a:off x="5696560" y="6145755"/>
                <a:ext cx="321869" cy="24718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 dirty="0">
                  <a:latin typeface="Montserrat Light" charset="0"/>
                  <a:ea typeface="Montserrat Light" charset="0"/>
                  <a:cs typeface="Montserrat Light" charset="0"/>
                </a:endParaRPr>
              </a:p>
            </p:txBody>
          </p:sp>
          <p:sp>
            <p:nvSpPr>
              <p:cNvPr id="113" name="Freeform 734">
                <a:extLst>
                  <a:ext uri="{FF2B5EF4-FFF2-40B4-BE49-F238E27FC236}">
                    <a16:creationId xmlns:a16="http://schemas.microsoft.com/office/drawing/2014/main" id="{30CFAC91-F0DD-464C-921A-E180418AB4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5746002" y="7484657"/>
                <a:ext cx="342077" cy="458013"/>
              </a:xfrm>
              <a:custGeom>
                <a:avLst/>
                <a:gdLst>
                  <a:gd name="T0" fmla="*/ 43 w 263"/>
                  <a:gd name="T1" fmla="*/ 348 h 354"/>
                  <a:gd name="T2" fmla="*/ 43 w 263"/>
                  <a:gd name="T3" fmla="*/ 348 h 354"/>
                  <a:gd name="T4" fmla="*/ 250 w 263"/>
                  <a:gd name="T5" fmla="*/ 198 h 354"/>
                  <a:gd name="T6" fmla="*/ 262 w 263"/>
                  <a:gd name="T7" fmla="*/ 178 h 354"/>
                  <a:gd name="T8" fmla="*/ 250 w 263"/>
                  <a:gd name="T9" fmla="*/ 155 h 354"/>
                  <a:gd name="T10" fmla="*/ 43 w 263"/>
                  <a:gd name="T11" fmla="*/ 5 h 354"/>
                  <a:gd name="T12" fmla="*/ 14 w 263"/>
                  <a:gd name="T13" fmla="*/ 5 h 354"/>
                  <a:gd name="T14" fmla="*/ 0 w 263"/>
                  <a:gd name="T15" fmla="*/ 28 h 354"/>
                  <a:gd name="T16" fmla="*/ 0 w 263"/>
                  <a:gd name="T17" fmla="*/ 324 h 354"/>
                  <a:gd name="T18" fmla="*/ 14 w 263"/>
                  <a:gd name="T19" fmla="*/ 350 h 354"/>
                  <a:gd name="T20" fmla="*/ 43 w 263"/>
                  <a:gd name="T21" fmla="*/ 348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3" h="354">
                    <a:moveTo>
                      <a:pt x="43" y="348"/>
                    </a:moveTo>
                    <a:lnTo>
                      <a:pt x="43" y="348"/>
                    </a:lnTo>
                    <a:cubicBezTo>
                      <a:pt x="250" y="198"/>
                      <a:pt x="250" y="198"/>
                      <a:pt x="250" y="198"/>
                    </a:cubicBezTo>
                    <a:cubicBezTo>
                      <a:pt x="259" y="192"/>
                      <a:pt x="262" y="186"/>
                      <a:pt x="262" y="178"/>
                    </a:cubicBezTo>
                    <a:cubicBezTo>
                      <a:pt x="262" y="169"/>
                      <a:pt x="259" y="161"/>
                      <a:pt x="250" y="15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35" y="0"/>
                      <a:pt x="23" y="0"/>
                      <a:pt x="14" y="5"/>
                    </a:cubicBezTo>
                    <a:cubicBezTo>
                      <a:pt x="5" y="8"/>
                      <a:pt x="0" y="16"/>
                      <a:pt x="0" y="28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36"/>
                      <a:pt x="5" y="344"/>
                      <a:pt x="14" y="350"/>
                    </a:cubicBezTo>
                    <a:cubicBezTo>
                      <a:pt x="23" y="353"/>
                      <a:pt x="35" y="353"/>
                      <a:pt x="43" y="348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dirty="0">
                  <a:latin typeface="Montserrat Light" charset="0"/>
                  <a:ea typeface="Montserrat Light" charset="0"/>
                  <a:cs typeface="Montserrat Light" charset="0"/>
                </a:endParaRPr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93B31BFD-3AD3-4847-832C-E46194A61B4A}"/>
                </a:ext>
              </a:extLst>
            </p:cNvPr>
            <p:cNvGrpSpPr/>
            <p:nvPr/>
          </p:nvGrpSpPr>
          <p:grpSpPr>
            <a:xfrm>
              <a:off x="7118178" y="7220762"/>
              <a:ext cx="2471894" cy="633534"/>
              <a:chOff x="7118178" y="7220762"/>
              <a:chExt cx="2471894" cy="633534"/>
            </a:xfrm>
            <a:solidFill>
              <a:schemeClr val="accent6"/>
            </a:solidFill>
          </p:grpSpPr>
          <p:sp>
            <p:nvSpPr>
              <p:cNvPr id="110" name="Round Same Side Corner Rectangle 6">
                <a:extLst>
                  <a:ext uri="{FF2B5EF4-FFF2-40B4-BE49-F238E27FC236}">
                    <a16:creationId xmlns:a16="http://schemas.microsoft.com/office/drawing/2014/main" id="{57B371AF-2784-4DA0-8672-066B60673D84}"/>
                  </a:ext>
                </a:extLst>
              </p:cNvPr>
              <p:cNvSpPr/>
              <p:nvPr/>
            </p:nvSpPr>
            <p:spPr>
              <a:xfrm rot="5400000">
                <a:off x="8193190" y="6145750"/>
                <a:ext cx="321869" cy="2471894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 dirty="0">
                  <a:latin typeface="Montserrat Light" charset="0"/>
                  <a:ea typeface="Montserrat Light" charset="0"/>
                  <a:cs typeface="Montserrat Light" charset="0"/>
                </a:endParaRPr>
              </a:p>
            </p:txBody>
          </p:sp>
          <p:sp>
            <p:nvSpPr>
              <p:cNvPr id="111" name="Freeform 734">
                <a:extLst>
                  <a:ext uri="{FF2B5EF4-FFF2-40B4-BE49-F238E27FC236}">
                    <a16:creationId xmlns:a16="http://schemas.microsoft.com/office/drawing/2014/main" id="{1E0ED6C3-1A6F-495D-A909-48D85509F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8188797" y="7454251"/>
                <a:ext cx="342077" cy="458013"/>
              </a:xfrm>
              <a:custGeom>
                <a:avLst/>
                <a:gdLst>
                  <a:gd name="T0" fmla="*/ 43 w 263"/>
                  <a:gd name="T1" fmla="*/ 348 h 354"/>
                  <a:gd name="T2" fmla="*/ 43 w 263"/>
                  <a:gd name="T3" fmla="*/ 348 h 354"/>
                  <a:gd name="T4" fmla="*/ 250 w 263"/>
                  <a:gd name="T5" fmla="*/ 198 h 354"/>
                  <a:gd name="T6" fmla="*/ 262 w 263"/>
                  <a:gd name="T7" fmla="*/ 178 h 354"/>
                  <a:gd name="T8" fmla="*/ 250 w 263"/>
                  <a:gd name="T9" fmla="*/ 155 h 354"/>
                  <a:gd name="T10" fmla="*/ 43 w 263"/>
                  <a:gd name="T11" fmla="*/ 5 h 354"/>
                  <a:gd name="T12" fmla="*/ 14 w 263"/>
                  <a:gd name="T13" fmla="*/ 5 h 354"/>
                  <a:gd name="T14" fmla="*/ 0 w 263"/>
                  <a:gd name="T15" fmla="*/ 28 h 354"/>
                  <a:gd name="T16" fmla="*/ 0 w 263"/>
                  <a:gd name="T17" fmla="*/ 324 h 354"/>
                  <a:gd name="T18" fmla="*/ 14 w 263"/>
                  <a:gd name="T19" fmla="*/ 350 h 354"/>
                  <a:gd name="T20" fmla="*/ 43 w 263"/>
                  <a:gd name="T21" fmla="*/ 348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3" h="354">
                    <a:moveTo>
                      <a:pt x="43" y="348"/>
                    </a:moveTo>
                    <a:lnTo>
                      <a:pt x="43" y="348"/>
                    </a:lnTo>
                    <a:cubicBezTo>
                      <a:pt x="250" y="198"/>
                      <a:pt x="250" y="198"/>
                      <a:pt x="250" y="198"/>
                    </a:cubicBezTo>
                    <a:cubicBezTo>
                      <a:pt x="259" y="192"/>
                      <a:pt x="262" y="186"/>
                      <a:pt x="262" y="178"/>
                    </a:cubicBezTo>
                    <a:cubicBezTo>
                      <a:pt x="262" y="169"/>
                      <a:pt x="259" y="161"/>
                      <a:pt x="250" y="15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35" y="0"/>
                      <a:pt x="23" y="0"/>
                      <a:pt x="14" y="5"/>
                    </a:cubicBezTo>
                    <a:cubicBezTo>
                      <a:pt x="5" y="8"/>
                      <a:pt x="0" y="16"/>
                      <a:pt x="0" y="28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36"/>
                      <a:pt x="5" y="344"/>
                      <a:pt x="14" y="350"/>
                    </a:cubicBezTo>
                    <a:cubicBezTo>
                      <a:pt x="23" y="353"/>
                      <a:pt x="35" y="353"/>
                      <a:pt x="43" y="348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dirty="0">
                  <a:latin typeface="Montserrat Light" charset="0"/>
                  <a:ea typeface="Montserrat Light" charset="0"/>
                  <a:cs typeface="Montserrat Light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9549956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Neue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41906</TotalTime>
  <Words>1487</Words>
  <Application>Microsoft Office PowerPoint</Application>
  <PresentationFormat>Custom</PresentationFormat>
  <Paragraphs>460</Paragraphs>
  <Slides>29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5" baseType="lpstr">
      <vt:lpstr>Gill Sans</vt:lpstr>
      <vt:lpstr>Lato Black</vt:lpstr>
      <vt:lpstr>Lato Light</vt:lpstr>
      <vt:lpstr>Lato Semibold</vt:lpstr>
      <vt:lpstr>Montserrat</vt:lpstr>
      <vt:lpstr>Montserrat Black</vt:lpstr>
      <vt:lpstr>Montserrat Hairline</vt:lpstr>
      <vt:lpstr>Montserrat Light</vt:lpstr>
      <vt:lpstr>Montserrat Medium</vt:lpstr>
      <vt:lpstr>Montserrat SemiBold</vt:lpstr>
      <vt:lpstr>Montserrat Thin</vt:lpstr>
      <vt:lpstr>Arial</vt:lpstr>
      <vt:lpstr>Calibri</vt:lpstr>
      <vt:lpstr>Calibri Light</vt:lpstr>
      <vt:lpstr>Wingdings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Slidepro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Neue PowerPoint Template</dc:title>
  <dc:subject/>
  <dc:creator>Slidepro</dc:creator>
  <cp:keywords/>
  <dc:description/>
  <cp:lastModifiedBy>Gong, Jessie</cp:lastModifiedBy>
  <cp:revision>6743</cp:revision>
  <dcterms:created xsi:type="dcterms:W3CDTF">2014-11-12T21:47:38Z</dcterms:created>
  <dcterms:modified xsi:type="dcterms:W3CDTF">2017-12-11T19:22:19Z</dcterms:modified>
  <cp:category/>
</cp:coreProperties>
</file>